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31"/>
  </p:notesMasterIdLst>
  <p:sldIdLst>
    <p:sldId id="256" r:id="rId6"/>
    <p:sldId id="316" r:id="rId7"/>
    <p:sldId id="330" r:id="rId8"/>
    <p:sldId id="317" r:id="rId9"/>
    <p:sldId id="307" r:id="rId10"/>
    <p:sldId id="308" r:id="rId11"/>
    <p:sldId id="311" r:id="rId12"/>
    <p:sldId id="331" r:id="rId13"/>
    <p:sldId id="309" r:id="rId14"/>
    <p:sldId id="327" r:id="rId15"/>
    <p:sldId id="328" r:id="rId16"/>
    <p:sldId id="329" r:id="rId17"/>
    <p:sldId id="318" r:id="rId18"/>
    <p:sldId id="319" r:id="rId19"/>
    <p:sldId id="332" r:id="rId20"/>
    <p:sldId id="333" r:id="rId21"/>
    <p:sldId id="335" r:id="rId22"/>
    <p:sldId id="322" r:id="rId23"/>
    <p:sldId id="314" r:id="rId24"/>
    <p:sldId id="334" r:id="rId25"/>
    <p:sldId id="337" r:id="rId26"/>
    <p:sldId id="326" r:id="rId27"/>
    <p:sldId id="312" r:id="rId28"/>
    <p:sldId id="336" r:id="rId29"/>
    <p:sldId id="325" r:id="rId3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2A09A8-8D3D-4F55-BFAA-21E941632AD6}" v="65" dt="2022-07-21T11:03:09.848"/>
    <p1510:client id="{A7A61337-27BE-4C5D-BC06-35F885DEFBF4}" v="565" dt="2022-09-07T17:09:57.387"/>
    <p1510:client id="{E6ED0E6A-9AA5-4D78-A89A-F3A852F0B78E}" v="417" dt="2022-09-07T15:40:07.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60" autoAdjust="0"/>
    <p:restoredTop sz="67674" autoAdjust="0"/>
  </p:normalViewPr>
  <p:slideViewPr>
    <p:cSldViewPr snapToGrid="0">
      <p:cViewPr varScale="1">
        <p:scale>
          <a:sx n="56" d="100"/>
          <a:sy n="56" d="100"/>
        </p:scale>
        <p:origin x="159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926236-D3BC-4054-8FD3-4DB80E42F28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B3AD4C99-6EC5-4FF7-A491-8F5FB6FDED3F}">
      <dgm:prSet phldrT="[Text]"/>
      <dgm:spPr/>
      <dgm:t>
        <a:bodyPr/>
        <a:lstStyle/>
        <a:p>
          <a:r>
            <a:rPr lang="en-US" dirty="0"/>
            <a:t>What is Phonics?</a:t>
          </a:r>
        </a:p>
      </dgm:t>
    </dgm:pt>
    <dgm:pt modelId="{EB97BC9C-DAF6-498C-B843-12A537FFA870}" type="parTrans" cxnId="{9487ACDA-879E-44A2-94DD-1BE0A1F23652}">
      <dgm:prSet/>
      <dgm:spPr/>
      <dgm:t>
        <a:bodyPr/>
        <a:lstStyle/>
        <a:p>
          <a:endParaRPr lang="en-US"/>
        </a:p>
      </dgm:t>
    </dgm:pt>
    <dgm:pt modelId="{3AAD1720-7617-4252-9444-9E5ED63C60AC}" type="sibTrans" cxnId="{9487ACDA-879E-44A2-94DD-1BE0A1F23652}">
      <dgm:prSet/>
      <dgm:spPr/>
      <dgm:t>
        <a:bodyPr/>
        <a:lstStyle/>
        <a:p>
          <a:endParaRPr lang="en-US"/>
        </a:p>
      </dgm:t>
    </dgm:pt>
    <dgm:pt modelId="{121B9D85-622B-43EE-9B5C-AAFBE138029F}">
      <dgm:prSet phldrT="[Text]"/>
      <dgm:spPr/>
      <dgm:t>
        <a:bodyPr/>
        <a:lstStyle/>
        <a:p>
          <a:r>
            <a:rPr lang="en-US" dirty="0"/>
            <a:t>What Phonics Scheme Do We Use? </a:t>
          </a:r>
        </a:p>
      </dgm:t>
    </dgm:pt>
    <dgm:pt modelId="{54E4C239-0422-4F2D-8266-B82EEA0000A3}" type="parTrans" cxnId="{E2CA3487-7C3A-4751-8C2B-29C463F181A5}">
      <dgm:prSet/>
      <dgm:spPr/>
      <dgm:t>
        <a:bodyPr/>
        <a:lstStyle/>
        <a:p>
          <a:endParaRPr lang="en-US"/>
        </a:p>
      </dgm:t>
    </dgm:pt>
    <dgm:pt modelId="{19D91FBC-F6F4-4433-976D-FC4F4BC15341}" type="sibTrans" cxnId="{E2CA3487-7C3A-4751-8C2B-29C463F181A5}">
      <dgm:prSet/>
      <dgm:spPr/>
      <dgm:t>
        <a:bodyPr/>
        <a:lstStyle/>
        <a:p>
          <a:endParaRPr lang="en-US"/>
        </a:p>
      </dgm:t>
    </dgm:pt>
    <dgm:pt modelId="{DC4376F4-F8E6-4E16-90AA-45A4CCD2DC0E}">
      <dgm:prSet phldrT="[Text]"/>
      <dgm:spPr/>
      <dgm:t>
        <a:bodyPr/>
        <a:lstStyle/>
        <a:p>
          <a:r>
            <a:rPr lang="en-US" dirty="0"/>
            <a:t>How do we develop comprehension ? </a:t>
          </a:r>
        </a:p>
      </dgm:t>
    </dgm:pt>
    <dgm:pt modelId="{78BD1F95-0108-497C-9BA5-76AB7D2AAB26}" type="parTrans" cxnId="{FB026F76-172C-4525-9A73-9E5F2FBF9E31}">
      <dgm:prSet/>
      <dgm:spPr/>
      <dgm:t>
        <a:bodyPr/>
        <a:lstStyle/>
        <a:p>
          <a:endParaRPr lang="en-US"/>
        </a:p>
      </dgm:t>
    </dgm:pt>
    <dgm:pt modelId="{4579DEE3-74DC-4AF7-9B3C-8838DF46A0FA}" type="sibTrans" cxnId="{FB026F76-172C-4525-9A73-9E5F2FBF9E31}">
      <dgm:prSet/>
      <dgm:spPr/>
      <dgm:t>
        <a:bodyPr/>
        <a:lstStyle/>
        <a:p>
          <a:endParaRPr lang="en-US"/>
        </a:p>
      </dgm:t>
    </dgm:pt>
    <dgm:pt modelId="{65B8C4C7-2EBB-4136-88A4-5E3093DD2650}">
      <dgm:prSet phldrT="[Text]"/>
      <dgm:spPr/>
      <dgm:t>
        <a:bodyPr/>
        <a:lstStyle/>
        <a:p>
          <a:endParaRPr lang="en-US" dirty="0"/>
        </a:p>
      </dgm:t>
    </dgm:pt>
    <dgm:pt modelId="{1CE9D2FB-5DEE-4A6D-A0BA-E292616FC0A8}" type="parTrans" cxnId="{796C65F5-C349-4957-88E2-A043F11A7D94}">
      <dgm:prSet/>
      <dgm:spPr/>
      <dgm:t>
        <a:bodyPr/>
        <a:lstStyle/>
        <a:p>
          <a:endParaRPr lang="en-US"/>
        </a:p>
      </dgm:t>
    </dgm:pt>
    <dgm:pt modelId="{516915B9-C2C4-4EA3-9139-8FD6AD8B3F61}" type="sibTrans" cxnId="{796C65F5-C349-4957-88E2-A043F11A7D94}">
      <dgm:prSet/>
      <dgm:spPr/>
      <dgm:t>
        <a:bodyPr/>
        <a:lstStyle/>
        <a:p>
          <a:endParaRPr lang="en-US"/>
        </a:p>
      </dgm:t>
    </dgm:pt>
    <dgm:pt modelId="{08345D11-093A-42A1-8414-2CBD0A9E00B1}">
      <dgm:prSet phldrT="[Text]"/>
      <dgm:spPr/>
      <dgm:t>
        <a:bodyPr/>
        <a:lstStyle/>
        <a:p>
          <a:r>
            <a:rPr lang="en-US" dirty="0"/>
            <a:t>How can you support your child at home?</a:t>
          </a:r>
        </a:p>
      </dgm:t>
    </dgm:pt>
    <dgm:pt modelId="{D125416D-B589-4371-9A47-85BAEA3F23B4}" type="parTrans" cxnId="{2D1CB43F-CFA2-41B2-9FF0-E2A09CF4E9CF}">
      <dgm:prSet/>
      <dgm:spPr/>
      <dgm:t>
        <a:bodyPr/>
        <a:lstStyle/>
        <a:p>
          <a:endParaRPr lang="en-US"/>
        </a:p>
      </dgm:t>
    </dgm:pt>
    <dgm:pt modelId="{C9BC5AE3-CA81-47E3-AC52-F38354345836}" type="sibTrans" cxnId="{2D1CB43F-CFA2-41B2-9FF0-E2A09CF4E9CF}">
      <dgm:prSet/>
      <dgm:spPr/>
      <dgm:t>
        <a:bodyPr/>
        <a:lstStyle/>
        <a:p>
          <a:endParaRPr lang="en-US"/>
        </a:p>
      </dgm:t>
    </dgm:pt>
    <dgm:pt modelId="{FD290B81-5C87-41D0-AD34-C8881FB28496}">
      <dgm:prSet phldrT="[Text]"/>
      <dgm:spPr/>
      <dgm:t>
        <a:bodyPr/>
        <a:lstStyle/>
        <a:p>
          <a:r>
            <a:rPr lang="en-US" dirty="0"/>
            <a:t>Phonics and Reading  at </a:t>
          </a:r>
          <a:r>
            <a:rPr lang="en-US" dirty="0" err="1"/>
            <a:t>Knaphill</a:t>
          </a:r>
          <a:r>
            <a:rPr lang="en-US" dirty="0"/>
            <a:t> Lower School – Year One</a:t>
          </a:r>
        </a:p>
      </dgm:t>
    </dgm:pt>
    <dgm:pt modelId="{F5446352-50F4-452D-9068-987678E07BE6}" type="parTrans" cxnId="{D96342EE-D606-4580-BD8F-4C3B7354AF39}">
      <dgm:prSet/>
      <dgm:spPr/>
      <dgm:t>
        <a:bodyPr/>
        <a:lstStyle/>
        <a:p>
          <a:endParaRPr lang="en-US"/>
        </a:p>
      </dgm:t>
    </dgm:pt>
    <dgm:pt modelId="{24871E7D-9F71-45BF-9A03-49B12F3396EA}" type="sibTrans" cxnId="{D96342EE-D606-4580-BD8F-4C3B7354AF39}">
      <dgm:prSet/>
      <dgm:spPr/>
      <dgm:t>
        <a:bodyPr/>
        <a:lstStyle/>
        <a:p>
          <a:endParaRPr lang="en-US"/>
        </a:p>
      </dgm:t>
    </dgm:pt>
    <dgm:pt modelId="{7995E957-26A6-4A69-9D29-161DB388DBC8}" type="pres">
      <dgm:prSet presAssocID="{B4926236-D3BC-4054-8FD3-4DB80E42F28E}" presName="outerComposite" presStyleCnt="0">
        <dgm:presLayoutVars>
          <dgm:chMax val="5"/>
          <dgm:dir/>
          <dgm:resizeHandles val="exact"/>
        </dgm:presLayoutVars>
      </dgm:prSet>
      <dgm:spPr/>
      <dgm:t>
        <a:bodyPr/>
        <a:lstStyle/>
        <a:p>
          <a:endParaRPr lang="en-US"/>
        </a:p>
      </dgm:t>
    </dgm:pt>
    <dgm:pt modelId="{AAC2B2B3-39B0-4D94-8E7F-5D3CA1FC254B}" type="pres">
      <dgm:prSet presAssocID="{B4926236-D3BC-4054-8FD3-4DB80E42F28E}" presName="dummyMaxCanvas" presStyleCnt="0">
        <dgm:presLayoutVars/>
      </dgm:prSet>
      <dgm:spPr/>
    </dgm:pt>
    <dgm:pt modelId="{B4AF6C93-6ECD-4042-9A34-E793BF2187C3}" type="pres">
      <dgm:prSet presAssocID="{B4926236-D3BC-4054-8FD3-4DB80E42F28E}" presName="FiveNodes_1" presStyleLbl="node1" presStyleIdx="0" presStyleCnt="5">
        <dgm:presLayoutVars>
          <dgm:bulletEnabled val="1"/>
        </dgm:presLayoutVars>
      </dgm:prSet>
      <dgm:spPr/>
      <dgm:t>
        <a:bodyPr/>
        <a:lstStyle/>
        <a:p>
          <a:endParaRPr lang="en-US"/>
        </a:p>
      </dgm:t>
    </dgm:pt>
    <dgm:pt modelId="{AFFCE2B4-0908-4FDC-BCB3-C52AA7294491}" type="pres">
      <dgm:prSet presAssocID="{B4926236-D3BC-4054-8FD3-4DB80E42F28E}" presName="FiveNodes_2" presStyleLbl="node1" presStyleIdx="1" presStyleCnt="5">
        <dgm:presLayoutVars>
          <dgm:bulletEnabled val="1"/>
        </dgm:presLayoutVars>
      </dgm:prSet>
      <dgm:spPr/>
      <dgm:t>
        <a:bodyPr/>
        <a:lstStyle/>
        <a:p>
          <a:endParaRPr lang="en-US"/>
        </a:p>
      </dgm:t>
    </dgm:pt>
    <dgm:pt modelId="{2398D30B-74F4-44BB-9096-8E739FC2A82B}" type="pres">
      <dgm:prSet presAssocID="{B4926236-D3BC-4054-8FD3-4DB80E42F28E}" presName="FiveNodes_3" presStyleLbl="node1" presStyleIdx="2" presStyleCnt="5">
        <dgm:presLayoutVars>
          <dgm:bulletEnabled val="1"/>
        </dgm:presLayoutVars>
      </dgm:prSet>
      <dgm:spPr/>
      <dgm:t>
        <a:bodyPr/>
        <a:lstStyle/>
        <a:p>
          <a:endParaRPr lang="en-US"/>
        </a:p>
      </dgm:t>
    </dgm:pt>
    <dgm:pt modelId="{E4DE43F0-F4B1-4647-9F54-0107B4150B00}" type="pres">
      <dgm:prSet presAssocID="{B4926236-D3BC-4054-8FD3-4DB80E42F28E}" presName="FiveNodes_4" presStyleLbl="node1" presStyleIdx="3" presStyleCnt="5" custLinFactNeighborX="609" custLinFactNeighborY="-3993">
        <dgm:presLayoutVars>
          <dgm:bulletEnabled val="1"/>
        </dgm:presLayoutVars>
      </dgm:prSet>
      <dgm:spPr/>
      <dgm:t>
        <a:bodyPr/>
        <a:lstStyle/>
        <a:p>
          <a:endParaRPr lang="en-US"/>
        </a:p>
      </dgm:t>
    </dgm:pt>
    <dgm:pt modelId="{5B06E0CF-7801-43DD-AD19-B042DDAF5130}" type="pres">
      <dgm:prSet presAssocID="{B4926236-D3BC-4054-8FD3-4DB80E42F28E}" presName="FiveNodes_5" presStyleLbl="node1" presStyleIdx="4" presStyleCnt="5">
        <dgm:presLayoutVars>
          <dgm:bulletEnabled val="1"/>
        </dgm:presLayoutVars>
      </dgm:prSet>
      <dgm:spPr/>
      <dgm:t>
        <a:bodyPr/>
        <a:lstStyle/>
        <a:p>
          <a:endParaRPr lang="en-US"/>
        </a:p>
      </dgm:t>
    </dgm:pt>
    <dgm:pt modelId="{9F683015-0725-47D5-8B6B-75A837E2F968}" type="pres">
      <dgm:prSet presAssocID="{B4926236-D3BC-4054-8FD3-4DB80E42F28E}" presName="FiveConn_1-2" presStyleLbl="fgAccFollowNode1" presStyleIdx="0" presStyleCnt="4">
        <dgm:presLayoutVars>
          <dgm:bulletEnabled val="1"/>
        </dgm:presLayoutVars>
      </dgm:prSet>
      <dgm:spPr/>
      <dgm:t>
        <a:bodyPr/>
        <a:lstStyle/>
        <a:p>
          <a:endParaRPr lang="en-US"/>
        </a:p>
      </dgm:t>
    </dgm:pt>
    <dgm:pt modelId="{582B018A-E521-4A60-946B-7243FDE9209B}" type="pres">
      <dgm:prSet presAssocID="{B4926236-D3BC-4054-8FD3-4DB80E42F28E}" presName="FiveConn_2-3" presStyleLbl="fgAccFollowNode1" presStyleIdx="1" presStyleCnt="4">
        <dgm:presLayoutVars>
          <dgm:bulletEnabled val="1"/>
        </dgm:presLayoutVars>
      </dgm:prSet>
      <dgm:spPr/>
      <dgm:t>
        <a:bodyPr/>
        <a:lstStyle/>
        <a:p>
          <a:endParaRPr lang="en-US"/>
        </a:p>
      </dgm:t>
    </dgm:pt>
    <dgm:pt modelId="{A60ACA63-A64B-4E1A-B82C-05489577A272}" type="pres">
      <dgm:prSet presAssocID="{B4926236-D3BC-4054-8FD3-4DB80E42F28E}" presName="FiveConn_3-4" presStyleLbl="fgAccFollowNode1" presStyleIdx="2" presStyleCnt="4">
        <dgm:presLayoutVars>
          <dgm:bulletEnabled val="1"/>
        </dgm:presLayoutVars>
      </dgm:prSet>
      <dgm:spPr/>
      <dgm:t>
        <a:bodyPr/>
        <a:lstStyle/>
        <a:p>
          <a:endParaRPr lang="en-US"/>
        </a:p>
      </dgm:t>
    </dgm:pt>
    <dgm:pt modelId="{C6121314-9B8E-45D3-91F9-4BAE651AB4BA}" type="pres">
      <dgm:prSet presAssocID="{B4926236-D3BC-4054-8FD3-4DB80E42F28E}" presName="FiveConn_4-5" presStyleLbl="fgAccFollowNode1" presStyleIdx="3" presStyleCnt="4">
        <dgm:presLayoutVars>
          <dgm:bulletEnabled val="1"/>
        </dgm:presLayoutVars>
      </dgm:prSet>
      <dgm:spPr/>
      <dgm:t>
        <a:bodyPr/>
        <a:lstStyle/>
        <a:p>
          <a:endParaRPr lang="en-US"/>
        </a:p>
      </dgm:t>
    </dgm:pt>
    <dgm:pt modelId="{ADC86B1A-0F9F-4DE0-8B91-4F31D753843F}" type="pres">
      <dgm:prSet presAssocID="{B4926236-D3BC-4054-8FD3-4DB80E42F28E}" presName="FiveNodes_1_text" presStyleLbl="node1" presStyleIdx="4" presStyleCnt="5">
        <dgm:presLayoutVars>
          <dgm:bulletEnabled val="1"/>
        </dgm:presLayoutVars>
      </dgm:prSet>
      <dgm:spPr/>
      <dgm:t>
        <a:bodyPr/>
        <a:lstStyle/>
        <a:p>
          <a:endParaRPr lang="en-US"/>
        </a:p>
      </dgm:t>
    </dgm:pt>
    <dgm:pt modelId="{DA1E204A-34F7-44DB-830B-679DFE4B2D9A}" type="pres">
      <dgm:prSet presAssocID="{B4926236-D3BC-4054-8FD3-4DB80E42F28E}" presName="FiveNodes_2_text" presStyleLbl="node1" presStyleIdx="4" presStyleCnt="5">
        <dgm:presLayoutVars>
          <dgm:bulletEnabled val="1"/>
        </dgm:presLayoutVars>
      </dgm:prSet>
      <dgm:spPr/>
      <dgm:t>
        <a:bodyPr/>
        <a:lstStyle/>
        <a:p>
          <a:endParaRPr lang="en-US"/>
        </a:p>
      </dgm:t>
    </dgm:pt>
    <dgm:pt modelId="{1E8204BC-E418-46F0-8D1E-4FE97A8B1D03}" type="pres">
      <dgm:prSet presAssocID="{B4926236-D3BC-4054-8FD3-4DB80E42F28E}" presName="FiveNodes_3_text" presStyleLbl="node1" presStyleIdx="4" presStyleCnt="5">
        <dgm:presLayoutVars>
          <dgm:bulletEnabled val="1"/>
        </dgm:presLayoutVars>
      </dgm:prSet>
      <dgm:spPr/>
      <dgm:t>
        <a:bodyPr/>
        <a:lstStyle/>
        <a:p>
          <a:endParaRPr lang="en-US"/>
        </a:p>
      </dgm:t>
    </dgm:pt>
    <dgm:pt modelId="{CB656F58-B64D-4B0C-8802-EE787D3F3E27}" type="pres">
      <dgm:prSet presAssocID="{B4926236-D3BC-4054-8FD3-4DB80E42F28E}" presName="FiveNodes_4_text" presStyleLbl="node1" presStyleIdx="4" presStyleCnt="5">
        <dgm:presLayoutVars>
          <dgm:bulletEnabled val="1"/>
        </dgm:presLayoutVars>
      </dgm:prSet>
      <dgm:spPr/>
      <dgm:t>
        <a:bodyPr/>
        <a:lstStyle/>
        <a:p>
          <a:endParaRPr lang="en-US"/>
        </a:p>
      </dgm:t>
    </dgm:pt>
    <dgm:pt modelId="{0B250600-D241-449B-A8A2-2DDDC3A29B02}" type="pres">
      <dgm:prSet presAssocID="{B4926236-D3BC-4054-8FD3-4DB80E42F28E}" presName="FiveNodes_5_text" presStyleLbl="node1" presStyleIdx="4" presStyleCnt="5">
        <dgm:presLayoutVars>
          <dgm:bulletEnabled val="1"/>
        </dgm:presLayoutVars>
      </dgm:prSet>
      <dgm:spPr/>
      <dgm:t>
        <a:bodyPr/>
        <a:lstStyle/>
        <a:p>
          <a:endParaRPr lang="en-US"/>
        </a:p>
      </dgm:t>
    </dgm:pt>
  </dgm:ptLst>
  <dgm:cxnLst>
    <dgm:cxn modelId="{FAD6171E-4363-4278-AD28-2308138D3C0E}" type="presOf" srcId="{B4926236-D3BC-4054-8FD3-4DB80E42F28E}" destId="{7995E957-26A6-4A69-9D29-161DB388DBC8}" srcOrd="0" destOrd="0" presId="urn:microsoft.com/office/officeart/2005/8/layout/vProcess5"/>
    <dgm:cxn modelId="{5BBA492F-5877-445A-A740-3FDCEE5E982B}" type="presOf" srcId="{121B9D85-622B-43EE-9B5C-AAFBE138029F}" destId="{1E8204BC-E418-46F0-8D1E-4FE97A8B1D03}" srcOrd="1" destOrd="0" presId="urn:microsoft.com/office/officeart/2005/8/layout/vProcess5"/>
    <dgm:cxn modelId="{FB026F76-172C-4525-9A73-9E5F2FBF9E31}" srcId="{B4926236-D3BC-4054-8FD3-4DB80E42F28E}" destId="{DC4376F4-F8E6-4E16-90AA-45A4CCD2DC0E}" srcOrd="3" destOrd="0" parTransId="{78BD1F95-0108-497C-9BA5-76AB7D2AAB26}" sibTransId="{4579DEE3-74DC-4AF7-9B3C-8838DF46A0FA}"/>
    <dgm:cxn modelId="{9487ACDA-879E-44A2-94DD-1BE0A1F23652}" srcId="{B4926236-D3BC-4054-8FD3-4DB80E42F28E}" destId="{B3AD4C99-6EC5-4FF7-A491-8F5FB6FDED3F}" srcOrd="1" destOrd="0" parTransId="{EB97BC9C-DAF6-498C-B843-12A537FFA870}" sibTransId="{3AAD1720-7617-4252-9444-9E5ED63C60AC}"/>
    <dgm:cxn modelId="{91C8041F-0E1B-4D91-AB35-EE0154783C9D}" type="presOf" srcId="{B3AD4C99-6EC5-4FF7-A491-8F5FB6FDED3F}" destId="{AFFCE2B4-0908-4FDC-BCB3-C52AA7294491}" srcOrd="0" destOrd="0" presId="urn:microsoft.com/office/officeart/2005/8/layout/vProcess5"/>
    <dgm:cxn modelId="{8CEAF19E-D913-4698-8B58-D6B594EC8F35}" type="presOf" srcId="{FD290B81-5C87-41D0-AD34-C8881FB28496}" destId="{B4AF6C93-6ECD-4042-9A34-E793BF2187C3}" srcOrd="0" destOrd="0" presId="urn:microsoft.com/office/officeart/2005/8/layout/vProcess5"/>
    <dgm:cxn modelId="{B1886B94-DCE4-41A9-B058-6CA3DFDF327E}" type="presOf" srcId="{08345D11-093A-42A1-8414-2CBD0A9E00B1}" destId="{0B250600-D241-449B-A8A2-2DDDC3A29B02}" srcOrd="1" destOrd="0" presId="urn:microsoft.com/office/officeart/2005/8/layout/vProcess5"/>
    <dgm:cxn modelId="{D96342EE-D606-4580-BD8F-4C3B7354AF39}" srcId="{B4926236-D3BC-4054-8FD3-4DB80E42F28E}" destId="{FD290B81-5C87-41D0-AD34-C8881FB28496}" srcOrd="0" destOrd="0" parTransId="{F5446352-50F4-452D-9068-987678E07BE6}" sibTransId="{24871E7D-9F71-45BF-9A03-49B12F3396EA}"/>
    <dgm:cxn modelId="{ABBD6A15-4E2D-4096-8822-F9B1748CE87F}" type="presOf" srcId="{4579DEE3-74DC-4AF7-9B3C-8838DF46A0FA}" destId="{C6121314-9B8E-45D3-91F9-4BAE651AB4BA}" srcOrd="0" destOrd="0" presId="urn:microsoft.com/office/officeart/2005/8/layout/vProcess5"/>
    <dgm:cxn modelId="{2D1CB43F-CFA2-41B2-9FF0-E2A09CF4E9CF}" srcId="{B4926236-D3BC-4054-8FD3-4DB80E42F28E}" destId="{08345D11-093A-42A1-8414-2CBD0A9E00B1}" srcOrd="4" destOrd="0" parTransId="{D125416D-B589-4371-9A47-85BAEA3F23B4}" sibTransId="{C9BC5AE3-CA81-47E3-AC52-F38354345836}"/>
    <dgm:cxn modelId="{9D5F5115-C9F2-4998-A3B1-B9127CB31B6E}" type="presOf" srcId="{24871E7D-9F71-45BF-9A03-49B12F3396EA}" destId="{9F683015-0725-47D5-8B6B-75A837E2F968}" srcOrd="0" destOrd="0" presId="urn:microsoft.com/office/officeart/2005/8/layout/vProcess5"/>
    <dgm:cxn modelId="{78F4B310-2458-4556-AE84-8E18C8180598}" type="presOf" srcId="{19D91FBC-F6F4-4433-976D-FC4F4BC15341}" destId="{A60ACA63-A64B-4E1A-B82C-05489577A272}" srcOrd="0" destOrd="0" presId="urn:microsoft.com/office/officeart/2005/8/layout/vProcess5"/>
    <dgm:cxn modelId="{9B8B6F98-58CB-4F84-837C-1C2B6452F045}" type="presOf" srcId="{B3AD4C99-6EC5-4FF7-A491-8F5FB6FDED3F}" destId="{DA1E204A-34F7-44DB-830B-679DFE4B2D9A}" srcOrd="1" destOrd="0" presId="urn:microsoft.com/office/officeart/2005/8/layout/vProcess5"/>
    <dgm:cxn modelId="{E2CA3487-7C3A-4751-8C2B-29C463F181A5}" srcId="{B4926236-D3BC-4054-8FD3-4DB80E42F28E}" destId="{121B9D85-622B-43EE-9B5C-AAFBE138029F}" srcOrd="2" destOrd="0" parTransId="{54E4C239-0422-4F2D-8266-B82EEA0000A3}" sibTransId="{19D91FBC-F6F4-4433-976D-FC4F4BC15341}"/>
    <dgm:cxn modelId="{796C65F5-C349-4957-88E2-A043F11A7D94}" srcId="{B4926236-D3BC-4054-8FD3-4DB80E42F28E}" destId="{65B8C4C7-2EBB-4136-88A4-5E3093DD2650}" srcOrd="5" destOrd="0" parTransId="{1CE9D2FB-5DEE-4A6D-A0BA-E292616FC0A8}" sibTransId="{516915B9-C2C4-4EA3-9139-8FD6AD8B3F61}"/>
    <dgm:cxn modelId="{AB51261E-E63A-4A32-9FCA-307F093B0015}" type="presOf" srcId="{DC4376F4-F8E6-4E16-90AA-45A4CCD2DC0E}" destId="{E4DE43F0-F4B1-4647-9F54-0107B4150B00}" srcOrd="0" destOrd="0" presId="urn:microsoft.com/office/officeart/2005/8/layout/vProcess5"/>
    <dgm:cxn modelId="{0986432F-CE5E-4415-93C6-42EF4828F58F}" type="presOf" srcId="{FD290B81-5C87-41D0-AD34-C8881FB28496}" destId="{ADC86B1A-0F9F-4DE0-8B91-4F31D753843F}" srcOrd="1" destOrd="0" presId="urn:microsoft.com/office/officeart/2005/8/layout/vProcess5"/>
    <dgm:cxn modelId="{BC5F8E6D-35AD-477A-B5C0-D1FD40D41A30}" type="presOf" srcId="{121B9D85-622B-43EE-9B5C-AAFBE138029F}" destId="{2398D30B-74F4-44BB-9096-8E739FC2A82B}" srcOrd="0" destOrd="0" presId="urn:microsoft.com/office/officeart/2005/8/layout/vProcess5"/>
    <dgm:cxn modelId="{5DD54FAB-89C7-4BC0-9B1E-CAB9E730D233}" type="presOf" srcId="{DC4376F4-F8E6-4E16-90AA-45A4CCD2DC0E}" destId="{CB656F58-B64D-4B0C-8802-EE787D3F3E27}" srcOrd="1" destOrd="0" presId="urn:microsoft.com/office/officeart/2005/8/layout/vProcess5"/>
    <dgm:cxn modelId="{E580B3D0-2C31-43E0-A9F0-0279936ED23F}" type="presOf" srcId="{08345D11-093A-42A1-8414-2CBD0A9E00B1}" destId="{5B06E0CF-7801-43DD-AD19-B042DDAF5130}" srcOrd="0" destOrd="0" presId="urn:microsoft.com/office/officeart/2005/8/layout/vProcess5"/>
    <dgm:cxn modelId="{44AF6FC1-FB80-4DF6-8673-761E3E613F97}" type="presOf" srcId="{3AAD1720-7617-4252-9444-9E5ED63C60AC}" destId="{582B018A-E521-4A60-946B-7243FDE9209B}" srcOrd="0" destOrd="0" presId="urn:microsoft.com/office/officeart/2005/8/layout/vProcess5"/>
    <dgm:cxn modelId="{3C5A1F97-0F49-40A1-836E-DF7E78F16551}" type="presParOf" srcId="{7995E957-26A6-4A69-9D29-161DB388DBC8}" destId="{AAC2B2B3-39B0-4D94-8E7F-5D3CA1FC254B}" srcOrd="0" destOrd="0" presId="urn:microsoft.com/office/officeart/2005/8/layout/vProcess5"/>
    <dgm:cxn modelId="{14890557-700F-4C94-8C1A-74BA3E35CD3B}" type="presParOf" srcId="{7995E957-26A6-4A69-9D29-161DB388DBC8}" destId="{B4AF6C93-6ECD-4042-9A34-E793BF2187C3}" srcOrd="1" destOrd="0" presId="urn:microsoft.com/office/officeart/2005/8/layout/vProcess5"/>
    <dgm:cxn modelId="{8D9548DE-8EE7-4C5F-9167-0F0063D79321}" type="presParOf" srcId="{7995E957-26A6-4A69-9D29-161DB388DBC8}" destId="{AFFCE2B4-0908-4FDC-BCB3-C52AA7294491}" srcOrd="2" destOrd="0" presId="urn:microsoft.com/office/officeart/2005/8/layout/vProcess5"/>
    <dgm:cxn modelId="{0AD05815-3134-4A87-B2CB-0CD2DB5A704A}" type="presParOf" srcId="{7995E957-26A6-4A69-9D29-161DB388DBC8}" destId="{2398D30B-74F4-44BB-9096-8E739FC2A82B}" srcOrd="3" destOrd="0" presId="urn:microsoft.com/office/officeart/2005/8/layout/vProcess5"/>
    <dgm:cxn modelId="{B974B982-1BD3-4BED-9691-490844105FAB}" type="presParOf" srcId="{7995E957-26A6-4A69-9D29-161DB388DBC8}" destId="{E4DE43F0-F4B1-4647-9F54-0107B4150B00}" srcOrd="4" destOrd="0" presId="urn:microsoft.com/office/officeart/2005/8/layout/vProcess5"/>
    <dgm:cxn modelId="{BFDA4696-18F9-490F-A5E8-C6F802991D74}" type="presParOf" srcId="{7995E957-26A6-4A69-9D29-161DB388DBC8}" destId="{5B06E0CF-7801-43DD-AD19-B042DDAF5130}" srcOrd="5" destOrd="0" presId="urn:microsoft.com/office/officeart/2005/8/layout/vProcess5"/>
    <dgm:cxn modelId="{D5D311B4-5833-49AF-A6ED-59B720C615BE}" type="presParOf" srcId="{7995E957-26A6-4A69-9D29-161DB388DBC8}" destId="{9F683015-0725-47D5-8B6B-75A837E2F968}" srcOrd="6" destOrd="0" presId="urn:microsoft.com/office/officeart/2005/8/layout/vProcess5"/>
    <dgm:cxn modelId="{70E1A9DD-126C-4421-88AF-FD376810F58C}" type="presParOf" srcId="{7995E957-26A6-4A69-9D29-161DB388DBC8}" destId="{582B018A-E521-4A60-946B-7243FDE9209B}" srcOrd="7" destOrd="0" presId="urn:microsoft.com/office/officeart/2005/8/layout/vProcess5"/>
    <dgm:cxn modelId="{51008127-57F8-4D20-BA4F-07E313721971}" type="presParOf" srcId="{7995E957-26A6-4A69-9D29-161DB388DBC8}" destId="{A60ACA63-A64B-4E1A-B82C-05489577A272}" srcOrd="8" destOrd="0" presId="urn:microsoft.com/office/officeart/2005/8/layout/vProcess5"/>
    <dgm:cxn modelId="{603BA45D-5F26-48C6-AA75-1F5905704914}" type="presParOf" srcId="{7995E957-26A6-4A69-9D29-161DB388DBC8}" destId="{C6121314-9B8E-45D3-91F9-4BAE651AB4BA}" srcOrd="9" destOrd="0" presId="urn:microsoft.com/office/officeart/2005/8/layout/vProcess5"/>
    <dgm:cxn modelId="{E20315E3-DC65-42FD-B7EF-8D7BD5B2E1FF}" type="presParOf" srcId="{7995E957-26A6-4A69-9D29-161DB388DBC8}" destId="{ADC86B1A-0F9F-4DE0-8B91-4F31D753843F}" srcOrd="10" destOrd="0" presId="urn:microsoft.com/office/officeart/2005/8/layout/vProcess5"/>
    <dgm:cxn modelId="{2AC1455D-0EFE-41BD-A8C8-13A80C5E794A}" type="presParOf" srcId="{7995E957-26A6-4A69-9D29-161DB388DBC8}" destId="{DA1E204A-34F7-44DB-830B-679DFE4B2D9A}" srcOrd="11" destOrd="0" presId="urn:microsoft.com/office/officeart/2005/8/layout/vProcess5"/>
    <dgm:cxn modelId="{325251CC-8354-4239-8089-4E24569DD1E8}" type="presParOf" srcId="{7995E957-26A6-4A69-9D29-161DB388DBC8}" destId="{1E8204BC-E418-46F0-8D1E-4FE97A8B1D03}" srcOrd="12" destOrd="0" presId="urn:microsoft.com/office/officeart/2005/8/layout/vProcess5"/>
    <dgm:cxn modelId="{9471BD7A-2E63-4BC1-898F-E3C92694B2D7}" type="presParOf" srcId="{7995E957-26A6-4A69-9D29-161DB388DBC8}" destId="{CB656F58-B64D-4B0C-8802-EE787D3F3E27}" srcOrd="13" destOrd="0" presId="urn:microsoft.com/office/officeart/2005/8/layout/vProcess5"/>
    <dgm:cxn modelId="{9099D119-A331-41D5-A1A8-A32D2977F64A}" type="presParOf" srcId="{7995E957-26A6-4A69-9D29-161DB388DBC8}" destId="{0B250600-D241-449B-A8A2-2DDDC3A29B02}"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72BB2F-4DBD-449B-AAC6-B89FAD440827}" type="doc">
      <dgm:prSet loTypeId="urn:microsoft.com/office/officeart/2005/8/layout/process1" loCatId="process" qsTypeId="urn:microsoft.com/office/officeart/2005/8/quickstyle/simple1" qsCatId="simple" csTypeId="urn:microsoft.com/office/officeart/2005/8/colors/accent1_2" csCatId="accent1" phldr="1"/>
      <dgm:spPr/>
    </dgm:pt>
    <dgm:pt modelId="{8A4847A6-77CE-4B93-90E8-87678B293CA9}">
      <dgm:prSet phldrT="[Text]" custT="1"/>
      <dgm:spPr/>
      <dgm:t>
        <a:bodyPr/>
        <a:lstStyle/>
        <a:p>
          <a:r>
            <a:rPr lang="en-US" sz="1600" baseline="0" dirty="0"/>
            <a:t>Daily Phonics Sessions </a:t>
          </a:r>
        </a:p>
      </dgm:t>
    </dgm:pt>
    <dgm:pt modelId="{7ABB73F8-A6D1-42F6-A404-3E9ADFFC6AA5}" type="parTrans" cxnId="{6430961A-717B-4804-91DD-1062B0380A62}">
      <dgm:prSet/>
      <dgm:spPr/>
      <dgm:t>
        <a:bodyPr/>
        <a:lstStyle/>
        <a:p>
          <a:endParaRPr lang="en-US"/>
        </a:p>
      </dgm:t>
    </dgm:pt>
    <dgm:pt modelId="{791DB0BA-3318-46B0-A3DE-21E5992177A5}" type="sibTrans" cxnId="{6430961A-717B-4804-91DD-1062B0380A62}">
      <dgm:prSet/>
      <dgm:spPr/>
      <dgm:t>
        <a:bodyPr/>
        <a:lstStyle/>
        <a:p>
          <a:endParaRPr lang="en-US"/>
        </a:p>
      </dgm:t>
    </dgm:pt>
    <dgm:pt modelId="{C55AF2B0-483D-4344-AC0A-C0BD69F9F022}">
      <dgm:prSet phldrT="[Text]" custT="1"/>
      <dgm:spPr/>
      <dgm:t>
        <a:bodyPr/>
        <a:lstStyle/>
        <a:p>
          <a:r>
            <a:rPr lang="en-US" sz="1600" dirty="0"/>
            <a:t>Daily reading in School using Apply Booklets and  reading decodable texts during paired reading. </a:t>
          </a:r>
        </a:p>
      </dgm:t>
    </dgm:pt>
    <dgm:pt modelId="{F0CE87FC-4B57-4531-93FA-C3F0E12F46F0}" type="parTrans" cxnId="{B85837D0-9999-4006-B490-23BA799A3005}">
      <dgm:prSet/>
      <dgm:spPr/>
      <dgm:t>
        <a:bodyPr/>
        <a:lstStyle/>
        <a:p>
          <a:endParaRPr lang="en-US"/>
        </a:p>
      </dgm:t>
    </dgm:pt>
    <dgm:pt modelId="{A92AB439-F72C-4D04-B2CF-A9C0F8C6B40D}" type="sibTrans" cxnId="{B85837D0-9999-4006-B490-23BA799A3005}">
      <dgm:prSet/>
      <dgm:spPr/>
      <dgm:t>
        <a:bodyPr/>
        <a:lstStyle/>
        <a:p>
          <a:endParaRPr lang="en-US"/>
        </a:p>
      </dgm:t>
    </dgm:pt>
    <dgm:pt modelId="{C8BEC172-1E3B-4100-98A2-BB5577C881D0}">
      <dgm:prSet phldrT="[Text]" custT="1"/>
      <dgm:spPr/>
      <dgm:t>
        <a:bodyPr/>
        <a:lstStyle/>
        <a:p>
          <a:r>
            <a:rPr lang="en-US" sz="1600" dirty="0"/>
            <a:t>Regular Assessment for Learning</a:t>
          </a:r>
        </a:p>
      </dgm:t>
    </dgm:pt>
    <dgm:pt modelId="{F23099C5-5F16-45F2-AA9D-0A2C4497BE9C}" type="parTrans" cxnId="{400940BB-AC74-4D34-9D1E-BCE59573B084}">
      <dgm:prSet/>
      <dgm:spPr/>
      <dgm:t>
        <a:bodyPr/>
        <a:lstStyle/>
        <a:p>
          <a:endParaRPr lang="en-US"/>
        </a:p>
      </dgm:t>
    </dgm:pt>
    <dgm:pt modelId="{5B406EA3-B02B-411C-91EE-2833D2E0BBC1}" type="sibTrans" cxnId="{400940BB-AC74-4D34-9D1E-BCE59573B084}">
      <dgm:prSet/>
      <dgm:spPr/>
      <dgm:t>
        <a:bodyPr/>
        <a:lstStyle/>
        <a:p>
          <a:endParaRPr lang="en-US"/>
        </a:p>
      </dgm:t>
    </dgm:pt>
    <dgm:pt modelId="{5E553C0A-19F8-4C7E-9FC0-CB1DC2D98E26}">
      <dgm:prSet phldrT="[Text]" custT="1"/>
      <dgm:spPr/>
      <dgm:t>
        <a:bodyPr/>
        <a:lstStyle/>
        <a:p>
          <a:r>
            <a:rPr lang="en-US" sz="1600" dirty="0"/>
            <a:t>Keep up sessions to address any gaps in knowledge </a:t>
          </a:r>
        </a:p>
      </dgm:t>
    </dgm:pt>
    <dgm:pt modelId="{6BEBA3B8-F3AB-48E2-A621-589B977F5E1B}" type="parTrans" cxnId="{79064A50-4330-4AD1-8114-1160A4843C18}">
      <dgm:prSet/>
      <dgm:spPr/>
      <dgm:t>
        <a:bodyPr/>
        <a:lstStyle/>
        <a:p>
          <a:endParaRPr lang="en-US"/>
        </a:p>
      </dgm:t>
    </dgm:pt>
    <dgm:pt modelId="{3BB310C5-446B-4C29-9B6E-93B572E47562}" type="sibTrans" cxnId="{79064A50-4330-4AD1-8114-1160A4843C18}">
      <dgm:prSet/>
      <dgm:spPr/>
      <dgm:t>
        <a:bodyPr/>
        <a:lstStyle/>
        <a:p>
          <a:endParaRPr lang="en-US"/>
        </a:p>
      </dgm:t>
    </dgm:pt>
    <dgm:pt modelId="{9500D216-9D61-4398-A573-796EB9CAC7D7}">
      <dgm:prSet phldrT="[Text]" custT="1"/>
      <dgm:spPr/>
      <dgm:t>
        <a:bodyPr/>
        <a:lstStyle/>
        <a:p>
          <a:r>
            <a:rPr lang="en-US" sz="1600" dirty="0"/>
            <a:t>Daily Story Sessions – To Develop Comprehension skills. </a:t>
          </a:r>
        </a:p>
      </dgm:t>
    </dgm:pt>
    <dgm:pt modelId="{EE2DB024-FDA6-4E8C-8047-D25AAFC9EB78}" type="parTrans" cxnId="{D9AC88B1-B5BA-4992-B2B3-477188D06340}">
      <dgm:prSet/>
      <dgm:spPr/>
      <dgm:t>
        <a:bodyPr/>
        <a:lstStyle/>
        <a:p>
          <a:endParaRPr lang="en-US"/>
        </a:p>
      </dgm:t>
    </dgm:pt>
    <dgm:pt modelId="{97815CA7-BA05-4921-A74C-DFF069C33834}" type="sibTrans" cxnId="{D9AC88B1-B5BA-4992-B2B3-477188D06340}">
      <dgm:prSet/>
      <dgm:spPr/>
      <dgm:t>
        <a:bodyPr/>
        <a:lstStyle/>
        <a:p>
          <a:endParaRPr lang="en-US"/>
        </a:p>
      </dgm:t>
    </dgm:pt>
    <dgm:pt modelId="{CA21654F-6B4C-4C89-897B-9B6B426F0C5B}">
      <dgm:prSet phldrT="[Text]" custT="1"/>
      <dgm:spPr/>
      <dgm:t>
        <a:bodyPr/>
        <a:lstStyle/>
        <a:p>
          <a:r>
            <a:rPr lang="en-US" sz="1600" dirty="0"/>
            <a:t>Parental Support with reading at home </a:t>
          </a:r>
        </a:p>
      </dgm:t>
    </dgm:pt>
    <dgm:pt modelId="{ECCC3412-7509-40E2-B3A5-E2B4222E22B1}" type="parTrans" cxnId="{5CD9AFEF-F12F-458A-8AE1-6AA935B59BAC}">
      <dgm:prSet/>
      <dgm:spPr/>
      <dgm:t>
        <a:bodyPr/>
        <a:lstStyle/>
        <a:p>
          <a:endParaRPr lang="en-US"/>
        </a:p>
      </dgm:t>
    </dgm:pt>
    <dgm:pt modelId="{19B7BCE0-7D50-485E-A54F-7470CFD3FB31}" type="sibTrans" cxnId="{5CD9AFEF-F12F-458A-8AE1-6AA935B59BAC}">
      <dgm:prSet/>
      <dgm:spPr/>
      <dgm:t>
        <a:bodyPr/>
        <a:lstStyle/>
        <a:p>
          <a:endParaRPr lang="en-US"/>
        </a:p>
      </dgm:t>
    </dgm:pt>
    <dgm:pt modelId="{1B8D23E5-001C-4745-B0F7-F367D5AF6952}" type="pres">
      <dgm:prSet presAssocID="{BF72BB2F-4DBD-449B-AAC6-B89FAD440827}" presName="Name0" presStyleCnt="0">
        <dgm:presLayoutVars>
          <dgm:dir/>
          <dgm:resizeHandles val="exact"/>
        </dgm:presLayoutVars>
      </dgm:prSet>
      <dgm:spPr/>
    </dgm:pt>
    <dgm:pt modelId="{CB21BA73-5811-47D7-A8A3-DBC70303645D}" type="pres">
      <dgm:prSet presAssocID="{8A4847A6-77CE-4B93-90E8-87678B293CA9}" presName="node" presStyleLbl="node1" presStyleIdx="0" presStyleCnt="6" custLinFactNeighborX="5970" custLinFactNeighborY="2453">
        <dgm:presLayoutVars>
          <dgm:bulletEnabled val="1"/>
        </dgm:presLayoutVars>
      </dgm:prSet>
      <dgm:spPr/>
      <dgm:t>
        <a:bodyPr/>
        <a:lstStyle/>
        <a:p>
          <a:endParaRPr lang="en-US"/>
        </a:p>
      </dgm:t>
    </dgm:pt>
    <dgm:pt modelId="{3B39666D-FCC7-4524-BA8A-4427FFA78ED7}" type="pres">
      <dgm:prSet presAssocID="{791DB0BA-3318-46B0-A3DE-21E5992177A5}" presName="sibTrans" presStyleLbl="sibTrans2D1" presStyleIdx="0" presStyleCnt="5"/>
      <dgm:spPr/>
      <dgm:t>
        <a:bodyPr/>
        <a:lstStyle/>
        <a:p>
          <a:endParaRPr lang="en-US"/>
        </a:p>
      </dgm:t>
    </dgm:pt>
    <dgm:pt modelId="{675F58C4-3FB9-453A-9683-D249DD5B54AE}" type="pres">
      <dgm:prSet presAssocID="{791DB0BA-3318-46B0-A3DE-21E5992177A5}" presName="connectorText" presStyleLbl="sibTrans2D1" presStyleIdx="0" presStyleCnt="5"/>
      <dgm:spPr/>
      <dgm:t>
        <a:bodyPr/>
        <a:lstStyle/>
        <a:p>
          <a:endParaRPr lang="en-US"/>
        </a:p>
      </dgm:t>
    </dgm:pt>
    <dgm:pt modelId="{B0B58B4D-5B32-47F4-BF87-020978176B68}" type="pres">
      <dgm:prSet presAssocID="{C55AF2B0-483D-4344-AC0A-C0BD69F9F022}" presName="node" presStyleLbl="node1" presStyleIdx="1" presStyleCnt="6" custLinFactNeighborX="7584">
        <dgm:presLayoutVars>
          <dgm:bulletEnabled val="1"/>
        </dgm:presLayoutVars>
      </dgm:prSet>
      <dgm:spPr/>
      <dgm:t>
        <a:bodyPr/>
        <a:lstStyle/>
        <a:p>
          <a:endParaRPr lang="en-US"/>
        </a:p>
      </dgm:t>
    </dgm:pt>
    <dgm:pt modelId="{7AC07247-9732-431E-ACCF-1B6DDD90A216}" type="pres">
      <dgm:prSet presAssocID="{A92AB439-F72C-4D04-B2CF-A9C0F8C6B40D}" presName="sibTrans" presStyleLbl="sibTrans2D1" presStyleIdx="1" presStyleCnt="5"/>
      <dgm:spPr/>
      <dgm:t>
        <a:bodyPr/>
        <a:lstStyle/>
        <a:p>
          <a:endParaRPr lang="en-US"/>
        </a:p>
      </dgm:t>
    </dgm:pt>
    <dgm:pt modelId="{3516A5FF-48FC-4364-92A6-3DC90CEEC253}" type="pres">
      <dgm:prSet presAssocID="{A92AB439-F72C-4D04-B2CF-A9C0F8C6B40D}" presName="connectorText" presStyleLbl="sibTrans2D1" presStyleIdx="1" presStyleCnt="5"/>
      <dgm:spPr/>
      <dgm:t>
        <a:bodyPr/>
        <a:lstStyle/>
        <a:p>
          <a:endParaRPr lang="en-US"/>
        </a:p>
      </dgm:t>
    </dgm:pt>
    <dgm:pt modelId="{2462C335-45CE-4270-B2ED-680845C7BC41}" type="pres">
      <dgm:prSet presAssocID="{C8BEC172-1E3B-4100-98A2-BB5577C881D0}" presName="node" presStyleLbl="node1" presStyleIdx="2" presStyleCnt="6" custLinFactNeighborX="7584">
        <dgm:presLayoutVars>
          <dgm:bulletEnabled val="1"/>
        </dgm:presLayoutVars>
      </dgm:prSet>
      <dgm:spPr/>
      <dgm:t>
        <a:bodyPr/>
        <a:lstStyle/>
        <a:p>
          <a:endParaRPr lang="en-US"/>
        </a:p>
      </dgm:t>
    </dgm:pt>
    <dgm:pt modelId="{1DFA7936-9400-4645-98D1-2FF2E30FBC56}" type="pres">
      <dgm:prSet presAssocID="{5B406EA3-B02B-411C-91EE-2833D2E0BBC1}" presName="sibTrans" presStyleLbl="sibTrans2D1" presStyleIdx="2" presStyleCnt="5"/>
      <dgm:spPr/>
      <dgm:t>
        <a:bodyPr/>
        <a:lstStyle/>
        <a:p>
          <a:endParaRPr lang="en-US"/>
        </a:p>
      </dgm:t>
    </dgm:pt>
    <dgm:pt modelId="{1DD17187-4B35-4778-A040-FC8DBCCCE0AA}" type="pres">
      <dgm:prSet presAssocID="{5B406EA3-B02B-411C-91EE-2833D2E0BBC1}" presName="connectorText" presStyleLbl="sibTrans2D1" presStyleIdx="2" presStyleCnt="5"/>
      <dgm:spPr/>
      <dgm:t>
        <a:bodyPr/>
        <a:lstStyle/>
        <a:p>
          <a:endParaRPr lang="en-US"/>
        </a:p>
      </dgm:t>
    </dgm:pt>
    <dgm:pt modelId="{580C6C8B-2F44-41DF-A796-8E83333BEA9A}" type="pres">
      <dgm:prSet presAssocID="{5E553C0A-19F8-4C7E-9FC0-CB1DC2D98E26}" presName="node" presStyleLbl="node1" presStyleIdx="3" presStyleCnt="6" custLinFactNeighborX="7584">
        <dgm:presLayoutVars>
          <dgm:bulletEnabled val="1"/>
        </dgm:presLayoutVars>
      </dgm:prSet>
      <dgm:spPr/>
      <dgm:t>
        <a:bodyPr/>
        <a:lstStyle/>
        <a:p>
          <a:endParaRPr lang="en-US"/>
        </a:p>
      </dgm:t>
    </dgm:pt>
    <dgm:pt modelId="{AB1CA434-72F0-43B3-B213-90050E3AF2FF}" type="pres">
      <dgm:prSet presAssocID="{3BB310C5-446B-4C29-9B6E-93B572E47562}" presName="sibTrans" presStyleLbl="sibTrans2D1" presStyleIdx="3" presStyleCnt="5"/>
      <dgm:spPr/>
      <dgm:t>
        <a:bodyPr/>
        <a:lstStyle/>
        <a:p>
          <a:endParaRPr lang="en-US"/>
        </a:p>
      </dgm:t>
    </dgm:pt>
    <dgm:pt modelId="{3E2CA7BE-5F14-4D0F-9BA3-BC6716D8B274}" type="pres">
      <dgm:prSet presAssocID="{3BB310C5-446B-4C29-9B6E-93B572E47562}" presName="connectorText" presStyleLbl="sibTrans2D1" presStyleIdx="3" presStyleCnt="5"/>
      <dgm:spPr/>
      <dgm:t>
        <a:bodyPr/>
        <a:lstStyle/>
        <a:p>
          <a:endParaRPr lang="en-US"/>
        </a:p>
      </dgm:t>
    </dgm:pt>
    <dgm:pt modelId="{4AA55DA7-553F-4143-AB75-AA19D7897EB5}" type="pres">
      <dgm:prSet presAssocID="{9500D216-9D61-4398-A573-796EB9CAC7D7}" presName="node" presStyleLbl="node1" presStyleIdx="4" presStyleCnt="6">
        <dgm:presLayoutVars>
          <dgm:bulletEnabled val="1"/>
        </dgm:presLayoutVars>
      </dgm:prSet>
      <dgm:spPr/>
      <dgm:t>
        <a:bodyPr/>
        <a:lstStyle/>
        <a:p>
          <a:endParaRPr lang="en-US"/>
        </a:p>
      </dgm:t>
    </dgm:pt>
    <dgm:pt modelId="{AC003EDF-5773-4306-AD2B-B31FE27C69FA}" type="pres">
      <dgm:prSet presAssocID="{97815CA7-BA05-4921-A74C-DFF069C33834}" presName="sibTrans" presStyleLbl="sibTrans2D1" presStyleIdx="4" presStyleCnt="5"/>
      <dgm:spPr/>
      <dgm:t>
        <a:bodyPr/>
        <a:lstStyle/>
        <a:p>
          <a:endParaRPr lang="en-US"/>
        </a:p>
      </dgm:t>
    </dgm:pt>
    <dgm:pt modelId="{AF0AAF76-57EC-4342-A009-7941310BD5CA}" type="pres">
      <dgm:prSet presAssocID="{97815CA7-BA05-4921-A74C-DFF069C33834}" presName="connectorText" presStyleLbl="sibTrans2D1" presStyleIdx="4" presStyleCnt="5"/>
      <dgm:spPr/>
      <dgm:t>
        <a:bodyPr/>
        <a:lstStyle/>
        <a:p>
          <a:endParaRPr lang="en-US"/>
        </a:p>
      </dgm:t>
    </dgm:pt>
    <dgm:pt modelId="{B047AEA0-A9A8-43EE-B420-AA4E8052B4C4}" type="pres">
      <dgm:prSet presAssocID="{CA21654F-6B4C-4C89-897B-9B6B426F0C5B}" presName="node" presStyleLbl="node1" presStyleIdx="5" presStyleCnt="6">
        <dgm:presLayoutVars>
          <dgm:bulletEnabled val="1"/>
        </dgm:presLayoutVars>
      </dgm:prSet>
      <dgm:spPr/>
      <dgm:t>
        <a:bodyPr/>
        <a:lstStyle/>
        <a:p>
          <a:endParaRPr lang="en-US"/>
        </a:p>
      </dgm:t>
    </dgm:pt>
  </dgm:ptLst>
  <dgm:cxnLst>
    <dgm:cxn modelId="{92C4CBE7-6215-4056-955A-873AD5327547}" type="presOf" srcId="{C8BEC172-1E3B-4100-98A2-BB5577C881D0}" destId="{2462C335-45CE-4270-B2ED-680845C7BC41}" srcOrd="0" destOrd="0" presId="urn:microsoft.com/office/officeart/2005/8/layout/process1"/>
    <dgm:cxn modelId="{52617852-3490-4196-B864-AB9148F3ACD1}" type="presOf" srcId="{5B406EA3-B02B-411C-91EE-2833D2E0BBC1}" destId="{1DD17187-4B35-4778-A040-FC8DBCCCE0AA}" srcOrd="1" destOrd="0" presId="urn:microsoft.com/office/officeart/2005/8/layout/process1"/>
    <dgm:cxn modelId="{C607D157-6311-4DBA-98A4-F2B0BAFCAC5F}" type="presOf" srcId="{C55AF2B0-483D-4344-AC0A-C0BD69F9F022}" destId="{B0B58B4D-5B32-47F4-BF87-020978176B68}" srcOrd="0" destOrd="0" presId="urn:microsoft.com/office/officeart/2005/8/layout/process1"/>
    <dgm:cxn modelId="{4323F6CE-0FC3-4832-8C5F-21F1B4B19B2D}" type="presOf" srcId="{CA21654F-6B4C-4C89-897B-9B6B426F0C5B}" destId="{B047AEA0-A9A8-43EE-B420-AA4E8052B4C4}" srcOrd="0" destOrd="0" presId="urn:microsoft.com/office/officeart/2005/8/layout/process1"/>
    <dgm:cxn modelId="{2BD20148-5BA0-49E4-B7AD-043205E8CD34}" type="presOf" srcId="{791DB0BA-3318-46B0-A3DE-21E5992177A5}" destId="{675F58C4-3FB9-453A-9683-D249DD5B54AE}" srcOrd="1" destOrd="0" presId="urn:microsoft.com/office/officeart/2005/8/layout/process1"/>
    <dgm:cxn modelId="{9CF7FF04-4EFF-422E-8697-6C34B3CD8E74}" type="presOf" srcId="{8A4847A6-77CE-4B93-90E8-87678B293CA9}" destId="{CB21BA73-5811-47D7-A8A3-DBC70303645D}" srcOrd="0" destOrd="0" presId="urn:microsoft.com/office/officeart/2005/8/layout/process1"/>
    <dgm:cxn modelId="{B85837D0-9999-4006-B490-23BA799A3005}" srcId="{BF72BB2F-4DBD-449B-AAC6-B89FAD440827}" destId="{C55AF2B0-483D-4344-AC0A-C0BD69F9F022}" srcOrd="1" destOrd="0" parTransId="{F0CE87FC-4B57-4531-93FA-C3F0E12F46F0}" sibTransId="{A92AB439-F72C-4D04-B2CF-A9C0F8C6B40D}"/>
    <dgm:cxn modelId="{C82DA222-1715-4A2C-9B3C-EBF23D0AE4FF}" type="presOf" srcId="{3BB310C5-446B-4C29-9B6E-93B572E47562}" destId="{AB1CA434-72F0-43B3-B213-90050E3AF2FF}" srcOrd="0" destOrd="0" presId="urn:microsoft.com/office/officeart/2005/8/layout/process1"/>
    <dgm:cxn modelId="{48E00E15-DB2A-4B65-9096-2BF3E2DE3F76}" type="presOf" srcId="{5B406EA3-B02B-411C-91EE-2833D2E0BBC1}" destId="{1DFA7936-9400-4645-98D1-2FF2E30FBC56}" srcOrd="0" destOrd="0" presId="urn:microsoft.com/office/officeart/2005/8/layout/process1"/>
    <dgm:cxn modelId="{400940BB-AC74-4D34-9D1E-BCE59573B084}" srcId="{BF72BB2F-4DBD-449B-AAC6-B89FAD440827}" destId="{C8BEC172-1E3B-4100-98A2-BB5577C881D0}" srcOrd="2" destOrd="0" parTransId="{F23099C5-5F16-45F2-AA9D-0A2C4497BE9C}" sibTransId="{5B406EA3-B02B-411C-91EE-2833D2E0BBC1}"/>
    <dgm:cxn modelId="{D108F2A0-F3EB-4A14-A43B-A80AF684F14C}" type="presOf" srcId="{BF72BB2F-4DBD-449B-AAC6-B89FAD440827}" destId="{1B8D23E5-001C-4745-B0F7-F367D5AF6952}" srcOrd="0" destOrd="0" presId="urn:microsoft.com/office/officeart/2005/8/layout/process1"/>
    <dgm:cxn modelId="{D9AC88B1-B5BA-4992-B2B3-477188D06340}" srcId="{BF72BB2F-4DBD-449B-AAC6-B89FAD440827}" destId="{9500D216-9D61-4398-A573-796EB9CAC7D7}" srcOrd="4" destOrd="0" parTransId="{EE2DB024-FDA6-4E8C-8047-D25AAFC9EB78}" sibTransId="{97815CA7-BA05-4921-A74C-DFF069C33834}"/>
    <dgm:cxn modelId="{79064A50-4330-4AD1-8114-1160A4843C18}" srcId="{BF72BB2F-4DBD-449B-AAC6-B89FAD440827}" destId="{5E553C0A-19F8-4C7E-9FC0-CB1DC2D98E26}" srcOrd="3" destOrd="0" parTransId="{6BEBA3B8-F3AB-48E2-A621-589B977F5E1B}" sibTransId="{3BB310C5-446B-4C29-9B6E-93B572E47562}"/>
    <dgm:cxn modelId="{6430961A-717B-4804-91DD-1062B0380A62}" srcId="{BF72BB2F-4DBD-449B-AAC6-B89FAD440827}" destId="{8A4847A6-77CE-4B93-90E8-87678B293CA9}" srcOrd="0" destOrd="0" parTransId="{7ABB73F8-A6D1-42F6-A404-3E9ADFFC6AA5}" sibTransId="{791DB0BA-3318-46B0-A3DE-21E5992177A5}"/>
    <dgm:cxn modelId="{5CD9AFEF-F12F-458A-8AE1-6AA935B59BAC}" srcId="{BF72BB2F-4DBD-449B-AAC6-B89FAD440827}" destId="{CA21654F-6B4C-4C89-897B-9B6B426F0C5B}" srcOrd="5" destOrd="0" parTransId="{ECCC3412-7509-40E2-B3A5-E2B4222E22B1}" sibTransId="{19B7BCE0-7D50-485E-A54F-7470CFD3FB31}"/>
    <dgm:cxn modelId="{85790331-4DC5-416D-85C8-C0368130FFEC}" type="presOf" srcId="{791DB0BA-3318-46B0-A3DE-21E5992177A5}" destId="{3B39666D-FCC7-4524-BA8A-4427FFA78ED7}" srcOrd="0" destOrd="0" presId="urn:microsoft.com/office/officeart/2005/8/layout/process1"/>
    <dgm:cxn modelId="{125D4920-F354-4067-97B4-83E8287B5117}" type="presOf" srcId="{9500D216-9D61-4398-A573-796EB9CAC7D7}" destId="{4AA55DA7-553F-4143-AB75-AA19D7897EB5}" srcOrd="0" destOrd="0" presId="urn:microsoft.com/office/officeart/2005/8/layout/process1"/>
    <dgm:cxn modelId="{B6E710FA-8EAF-42F7-AE90-EE9B1188F3F9}" type="presOf" srcId="{5E553C0A-19F8-4C7E-9FC0-CB1DC2D98E26}" destId="{580C6C8B-2F44-41DF-A796-8E83333BEA9A}" srcOrd="0" destOrd="0" presId="urn:microsoft.com/office/officeart/2005/8/layout/process1"/>
    <dgm:cxn modelId="{F6A08273-F4DB-49AF-968E-A1350FFEEC48}" type="presOf" srcId="{A92AB439-F72C-4D04-B2CF-A9C0F8C6B40D}" destId="{3516A5FF-48FC-4364-92A6-3DC90CEEC253}" srcOrd="1" destOrd="0" presId="urn:microsoft.com/office/officeart/2005/8/layout/process1"/>
    <dgm:cxn modelId="{38043103-9EF8-4F3B-8877-1FDDFC934DE5}" type="presOf" srcId="{97815CA7-BA05-4921-A74C-DFF069C33834}" destId="{AF0AAF76-57EC-4342-A009-7941310BD5CA}" srcOrd="1" destOrd="0" presId="urn:microsoft.com/office/officeart/2005/8/layout/process1"/>
    <dgm:cxn modelId="{EF65EC51-3696-43D0-A61F-9106861632A4}" type="presOf" srcId="{97815CA7-BA05-4921-A74C-DFF069C33834}" destId="{AC003EDF-5773-4306-AD2B-B31FE27C69FA}" srcOrd="0" destOrd="0" presId="urn:microsoft.com/office/officeart/2005/8/layout/process1"/>
    <dgm:cxn modelId="{9A622EED-86F4-45B6-B106-AF7F2AF2ED6B}" type="presOf" srcId="{3BB310C5-446B-4C29-9B6E-93B572E47562}" destId="{3E2CA7BE-5F14-4D0F-9BA3-BC6716D8B274}" srcOrd="1" destOrd="0" presId="urn:microsoft.com/office/officeart/2005/8/layout/process1"/>
    <dgm:cxn modelId="{AF3B5325-3EC3-4B77-9A7A-79E3E5A89452}" type="presOf" srcId="{A92AB439-F72C-4D04-B2CF-A9C0F8C6B40D}" destId="{7AC07247-9732-431E-ACCF-1B6DDD90A216}" srcOrd="0" destOrd="0" presId="urn:microsoft.com/office/officeart/2005/8/layout/process1"/>
    <dgm:cxn modelId="{5FCAE921-B10D-491C-A31F-FA69D981D9F8}" type="presParOf" srcId="{1B8D23E5-001C-4745-B0F7-F367D5AF6952}" destId="{CB21BA73-5811-47D7-A8A3-DBC70303645D}" srcOrd="0" destOrd="0" presId="urn:microsoft.com/office/officeart/2005/8/layout/process1"/>
    <dgm:cxn modelId="{2471B1A9-7828-4D55-B6AD-636448E16AA7}" type="presParOf" srcId="{1B8D23E5-001C-4745-B0F7-F367D5AF6952}" destId="{3B39666D-FCC7-4524-BA8A-4427FFA78ED7}" srcOrd="1" destOrd="0" presId="urn:microsoft.com/office/officeart/2005/8/layout/process1"/>
    <dgm:cxn modelId="{E4D2CD27-69FD-4312-9087-877F708A8661}" type="presParOf" srcId="{3B39666D-FCC7-4524-BA8A-4427FFA78ED7}" destId="{675F58C4-3FB9-453A-9683-D249DD5B54AE}" srcOrd="0" destOrd="0" presId="urn:microsoft.com/office/officeart/2005/8/layout/process1"/>
    <dgm:cxn modelId="{2685093A-DD7E-4F0D-8069-8E49A6A1ADFE}" type="presParOf" srcId="{1B8D23E5-001C-4745-B0F7-F367D5AF6952}" destId="{B0B58B4D-5B32-47F4-BF87-020978176B68}" srcOrd="2" destOrd="0" presId="urn:microsoft.com/office/officeart/2005/8/layout/process1"/>
    <dgm:cxn modelId="{A6EEB0E7-13BD-4588-8D09-978B72A38CD6}" type="presParOf" srcId="{1B8D23E5-001C-4745-B0F7-F367D5AF6952}" destId="{7AC07247-9732-431E-ACCF-1B6DDD90A216}" srcOrd="3" destOrd="0" presId="urn:microsoft.com/office/officeart/2005/8/layout/process1"/>
    <dgm:cxn modelId="{AA01D78D-9282-4066-BC93-98DBCA164DB2}" type="presParOf" srcId="{7AC07247-9732-431E-ACCF-1B6DDD90A216}" destId="{3516A5FF-48FC-4364-92A6-3DC90CEEC253}" srcOrd="0" destOrd="0" presId="urn:microsoft.com/office/officeart/2005/8/layout/process1"/>
    <dgm:cxn modelId="{1FC06A49-A65B-4A3D-A282-76241AD28C69}" type="presParOf" srcId="{1B8D23E5-001C-4745-B0F7-F367D5AF6952}" destId="{2462C335-45CE-4270-B2ED-680845C7BC41}" srcOrd="4" destOrd="0" presId="urn:microsoft.com/office/officeart/2005/8/layout/process1"/>
    <dgm:cxn modelId="{2CB4F0C6-D1D4-4447-B32C-CCA0AC53D0AD}" type="presParOf" srcId="{1B8D23E5-001C-4745-B0F7-F367D5AF6952}" destId="{1DFA7936-9400-4645-98D1-2FF2E30FBC56}" srcOrd="5" destOrd="0" presId="urn:microsoft.com/office/officeart/2005/8/layout/process1"/>
    <dgm:cxn modelId="{D85FAD6D-6E7E-415A-9889-ACDA17ED0A10}" type="presParOf" srcId="{1DFA7936-9400-4645-98D1-2FF2E30FBC56}" destId="{1DD17187-4B35-4778-A040-FC8DBCCCE0AA}" srcOrd="0" destOrd="0" presId="urn:microsoft.com/office/officeart/2005/8/layout/process1"/>
    <dgm:cxn modelId="{331CD9E4-829A-4DEA-A002-82A4E0F43F08}" type="presParOf" srcId="{1B8D23E5-001C-4745-B0F7-F367D5AF6952}" destId="{580C6C8B-2F44-41DF-A796-8E83333BEA9A}" srcOrd="6" destOrd="0" presId="urn:microsoft.com/office/officeart/2005/8/layout/process1"/>
    <dgm:cxn modelId="{B0542F26-5AE3-4441-A557-9F95D03867DD}" type="presParOf" srcId="{1B8D23E5-001C-4745-B0F7-F367D5AF6952}" destId="{AB1CA434-72F0-43B3-B213-90050E3AF2FF}" srcOrd="7" destOrd="0" presId="urn:microsoft.com/office/officeart/2005/8/layout/process1"/>
    <dgm:cxn modelId="{6479CED2-04D1-4A57-8E99-90E0144F905D}" type="presParOf" srcId="{AB1CA434-72F0-43B3-B213-90050E3AF2FF}" destId="{3E2CA7BE-5F14-4D0F-9BA3-BC6716D8B274}" srcOrd="0" destOrd="0" presId="urn:microsoft.com/office/officeart/2005/8/layout/process1"/>
    <dgm:cxn modelId="{CF3F10FC-AF08-4AA5-984B-C03E2B7447AD}" type="presParOf" srcId="{1B8D23E5-001C-4745-B0F7-F367D5AF6952}" destId="{4AA55DA7-553F-4143-AB75-AA19D7897EB5}" srcOrd="8" destOrd="0" presId="urn:microsoft.com/office/officeart/2005/8/layout/process1"/>
    <dgm:cxn modelId="{5043CB4D-6AC8-4A0A-A479-65EC3C0DF9E8}" type="presParOf" srcId="{1B8D23E5-001C-4745-B0F7-F367D5AF6952}" destId="{AC003EDF-5773-4306-AD2B-B31FE27C69FA}" srcOrd="9" destOrd="0" presId="urn:microsoft.com/office/officeart/2005/8/layout/process1"/>
    <dgm:cxn modelId="{71162E9F-E773-41D4-A61A-445CDC7D53A9}" type="presParOf" srcId="{AC003EDF-5773-4306-AD2B-B31FE27C69FA}" destId="{AF0AAF76-57EC-4342-A009-7941310BD5CA}" srcOrd="0" destOrd="0" presId="urn:microsoft.com/office/officeart/2005/8/layout/process1"/>
    <dgm:cxn modelId="{0E5710E7-28E0-4ACE-B5EF-EBF009F2F2AD}" type="presParOf" srcId="{1B8D23E5-001C-4745-B0F7-F367D5AF6952}" destId="{B047AEA0-A9A8-43EE-B420-AA4E8052B4C4}"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AF6C93-6ECD-4042-9A34-E793BF2187C3}">
      <dsp:nvSpPr>
        <dsp:cNvPr id="0" name=""/>
        <dsp:cNvSpPr/>
      </dsp:nvSpPr>
      <dsp:spPr>
        <a:xfrm>
          <a:off x="0" y="0"/>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Phonics and Reading  at </a:t>
          </a:r>
          <a:r>
            <a:rPr lang="en-US" sz="2600" kern="1200" dirty="0" err="1"/>
            <a:t>Knaphill</a:t>
          </a:r>
          <a:r>
            <a:rPr lang="en-US" sz="2600" kern="1200" dirty="0"/>
            <a:t> Lower School – Year One</a:t>
          </a:r>
        </a:p>
      </dsp:txBody>
      <dsp:txXfrm>
        <a:off x="28567" y="28567"/>
        <a:ext cx="5091953" cy="918226"/>
      </dsp:txXfrm>
    </dsp:sp>
    <dsp:sp modelId="{AFFCE2B4-0908-4FDC-BCB3-C52AA7294491}">
      <dsp:nvSpPr>
        <dsp:cNvPr id="0" name=""/>
        <dsp:cNvSpPr/>
      </dsp:nvSpPr>
      <dsp:spPr>
        <a:xfrm>
          <a:off x="467360" y="1110826"/>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What is Phonics?</a:t>
          </a:r>
        </a:p>
      </dsp:txBody>
      <dsp:txXfrm>
        <a:off x="495927" y="1139393"/>
        <a:ext cx="5100081" cy="918226"/>
      </dsp:txXfrm>
    </dsp:sp>
    <dsp:sp modelId="{2398D30B-74F4-44BB-9096-8E739FC2A82B}">
      <dsp:nvSpPr>
        <dsp:cNvPr id="0" name=""/>
        <dsp:cNvSpPr/>
      </dsp:nvSpPr>
      <dsp:spPr>
        <a:xfrm>
          <a:off x="934719" y="2221653"/>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What Phonics Scheme Do We Use? </a:t>
          </a:r>
        </a:p>
      </dsp:txBody>
      <dsp:txXfrm>
        <a:off x="963286" y="2250220"/>
        <a:ext cx="5100081" cy="918226"/>
      </dsp:txXfrm>
    </dsp:sp>
    <dsp:sp modelId="{E4DE43F0-F4B1-4647-9F54-0107B4150B00}">
      <dsp:nvSpPr>
        <dsp:cNvPr id="0" name=""/>
        <dsp:cNvSpPr/>
      </dsp:nvSpPr>
      <dsp:spPr>
        <a:xfrm>
          <a:off x="1440194" y="3293534"/>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How do we develop comprehension ? </a:t>
          </a:r>
        </a:p>
      </dsp:txBody>
      <dsp:txXfrm>
        <a:off x="1468761" y="3322101"/>
        <a:ext cx="5100081" cy="918226"/>
      </dsp:txXfrm>
    </dsp:sp>
    <dsp:sp modelId="{5B06E0CF-7801-43DD-AD19-B042DDAF5130}">
      <dsp:nvSpPr>
        <dsp:cNvPr id="0" name=""/>
        <dsp:cNvSpPr/>
      </dsp:nvSpPr>
      <dsp:spPr>
        <a:xfrm>
          <a:off x="1869439" y="4443306"/>
          <a:ext cx="6258560" cy="9753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How can you support your child at home?</a:t>
          </a:r>
        </a:p>
      </dsp:txBody>
      <dsp:txXfrm>
        <a:off x="1898006" y="4471873"/>
        <a:ext cx="5100081" cy="918226"/>
      </dsp:txXfrm>
    </dsp:sp>
    <dsp:sp modelId="{9F683015-0725-47D5-8B6B-75A837E2F968}">
      <dsp:nvSpPr>
        <dsp:cNvPr id="0" name=""/>
        <dsp:cNvSpPr/>
      </dsp:nvSpPr>
      <dsp:spPr>
        <a:xfrm>
          <a:off x="5624575" y="712554"/>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5767221" y="712554"/>
        <a:ext cx="348692" cy="477073"/>
      </dsp:txXfrm>
    </dsp:sp>
    <dsp:sp modelId="{582B018A-E521-4A60-946B-7243FDE9209B}">
      <dsp:nvSpPr>
        <dsp:cNvPr id="0" name=""/>
        <dsp:cNvSpPr/>
      </dsp:nvSpPr>
      <dsp:spPr>
        <a:xfrm>
          <a:off x="6091935" y="1823381"/>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6234581" y="1823381"/>
        <a:ext cx="348692" cy="477073"/>
      </dsp:txXfrm>
    </dsp:sp>
    <dsp:sp modelId="{A60ACA63-A64B-4E1A-B82C-05489577A272}">
      <dsp:nvSpPr>
        <dsp:cNvPr id="0" name=""/>
        <dsp:cNvSpPr/>
      </dsp:nvSpPr>
      <dsp:spPr>
        <a:xfrm>
          <a:off x="6559295" y="2917952"/>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6701941" y="2917952"/>
        <a:ext cx="348692" cy="477073"/>
      </dsp:txXfrm>
    </dsp:sp>
    <dsp:sp modelId="{C6121314-9B8E-45D3-91F9-4BAE651AB4BA}">
      <dsp:nvSpPr>
        <dsp:cNvPr id="0" name=""/>
        <dsp:cNvSpPr/>
      </dsp:nvSpPr>
      <dsp:spPr>
        <a:xfrm>
          <a:off x="7026655" y="4039616"/>
          <a:ext cx="633984" cy="63398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7169301" y="4039616"/>
        <a:ext cx="348692" cy="4770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1BA73-5811-47D7-A8A3-DBC70303645D}">
      <dsp:nvSpPr>
        <dsp:cNvPr id="0" name=""/>
        <dsp:cNvSpPr/>
      </dsp:nvSpPr>
      <dsp:spPr>
        <a:xfrm>
          <a:off x="36697" y="1511354"/>
          <a:ext cx="1320508" cy="25195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baseline="0" dirty="0"/>
            <a:t>Daily Phonics Sessions </a:t>
          </a:r>
        </a:p>
      </dsp:txBody>
      <dsp:txXfrm>
        <a:off x="75373" y="1550030"/>
        <a:ext cx="1243156" cy="2442216"/>
      </dsp:txXfrm>
    </dsp:sp>
    <dsp:sp modelId="{3B39666D-FCC7-4524-BA8A-4427FFA78ED7}">
      <dsp:nvSpPr>
        <dsp:cNvPr id="0" name=""/>
        <dsp:cNvSpPr/>
      </dsp:nvSpPr>
      <dsp:spPr>
        <a:xfrm rot="21485641">
          <a:off x="1491308" y="2576225"/>
          <a:ext cx="284623" cy="327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491332" y="2643142"/>
        <a:ext cx="199236" cy="196491"/>
      </dsp:txXfrm>
    </dsp:sp>
    <dsp:sp modelId="{B0B58B4D-5B32-47F4-BF87-020978176B68}">
      <dsp:nvSpPr>
        <dsp:cNvPr id="0" name=""/>
        <dsp:cNvSpPr/>
      </dsp:nvSpPr>
      <dsp:spPr>
        <a:xfrm>
          <a:off x="1893933" y="1449549"/>
          <a:ext cx="1320508" cy="25195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Daily reading in School using Apply Booklets and  reading decodable texts during paired reading. </a:t>
          </a:r>
        </a:p>
      </dsp:txBody>
      <dsp:txXfrm>
        <a:off x="1932609" y="1488225"/>
        <a:ext cx="1243156" cy="2442216"/>
      </dsp:txXfrm>
    </dsp:sp>
    <dsp:sp modelId="{7AC07247-9732-431E-ACCF-1B6DDD90A216}">
      <dsp:nvSpPr>
        <dsp:cNvPr id="0" name=""/>
        <dsp:cNvSpPr/>
      </dsp:nvSpPr>
      <dsp:spPr>
        <a:xfrm>
          <a:off x="3346492" y="2545590"/>
          <a:ext cx="279947" cy="327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3346492" y="2611087"/>
        <a:ext cx="195963" cy="196491"/>
      </dsp:txXfrm>
    </dsp:sp>
    <dsp:sp modelId="{2462C335-45CE-4270-B2ED-680845C7BC41}">
      <dsp:nvSpPr>
        <dsp:cNvPr id="0" name=""/>
        <dsp:cNvSpPr/>
      </dsp:nvSpPr>
      <dsp:spPr>
        <a:xfrm>
          <a:off x="3742644" y="1449549"/>
          <a:ext cx="1320508" cy="25195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Regular Assessment for Learning</a:t>
          </a:r>
        </a:p>
      </dsp:txBody>
      <dsp:txXfrm>
        <a:off x="3781320" y="1488225"/>
        <a:ext cx="1243156" cy="2442216"/>
      </dsp:txXfrm>
    </dsp:sp>
    <dsp:sp modelId="{1DFA7936-9400-4645-98D1-2FF2E30FBC56}">
      <dsp:nvSpPr>
        <dsp:cNvPr id="0" name=""/>
        <dsp:cNvSpPr/>
      </dsp:nvSpPr>
      <dsp:spPr>
        <a:xfrm>
          <a:off x="5195203" y="2545590"/>
          <a:ext cx="279947" cy="327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195203" y="2611087"/>
        <a:ext cx="195963" cy="196491"/>
      </dsp:txXfrm>
    </dsp:sp>
    <dsp:sp modelId="{580C6C8B-2F44-41DF-A796-8E83333BEA9A}">
      <dsp:nvSpPr>
        <dsp:cNvPr id="0" name=""/>
        <dsp:cNvSpPr/>
      </dsp:nvSpPr>
      <dsp:spPr>
        <a:xfrm>
          <a:off x="5591356" y="1449549"/>
          <a:ext cx="1320508" cy="25195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Keep up sessions to address any gaps in knowledge </a:t>
          </a:r>
        </a:p>
      </dsp:txBody>
      <dsp:txXfrm>
        <a:off x="5630032" y="1488225"/>
        <a:ext cx="1243156" cy="2442216"/>
      </dsp:txXfrm>
    </dsp:sp>
    <dsp:sp modelId="{AB1CA434-72F0-43B3-B213-90050E3AF2FF}">
      <dsp:nvSpPr>
        <dsp:cNvPr id="0" name=""/>
        <dsp:cNvSpPr/>
      </dsp:nvSpPr>
      <dsp:spPr>
        <a:xfrm>
          <a:off x="7033900" y="2545590"/>
          <a:ext cx="258716" cy="327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7033900" y="2611087"/>
        <a:ext cx="181101" cy="196491"/>
      </dsp:txXfrm>
    </dsp:sp>
    <dsp:sp modelId="{4AA55DA7-553F-4143-AB75-AA19D7897EB5}">
      <dsp:nvSpPr>
        <dsp:cNvPr id="0" name=""/>
        <dsp:cNvSpPr/>
      </dsp:nvSpPr>
      <dsp:spPr>
        <a:xfrm>
          <a:off x="7400008" y="1449549"/>
          <a:ext cx="1320508" cy="25195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Daily Story Sessions – To Develop Comprehension skills. </a:t>
          </a:r>
        </a:p>
      </dsp:txBody>
      <dsp:txXfrm>
        <a:off x="7438684" y="1488225"/>
        <a:ext cx="1243156" cy="2442216"/>
      </dsp:txXfrm>
    </dsp:sp>
    <dsp:sp modelId="{AC003EDF-5773-4306-AD2B-B31FE27C69FA}">
      <dsp:nvSpPr>
        <dsp:cNvPr id="0" name=""/>
        <dsp:cNvSpPr/>
      </dsp:nvSpPr>
      <dsp:spPr>
        <a:xfrm>
          <a:off x="8852567" y="2545590"/>
          <a:ext cx="279947" cy="327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8852567" y="2611087"/>
        <a:ext cx="195963" cy="196491"/>
      </dsp:txXfrm>
    </dsp:sp>
    <dsp:sp modelId="{B047AEA0-A9A8-43EE-B420-AA4E8052B4C4}">
      <dsp:nvSpPr>
        <dsp:cNvPr id="0" name=""/>
        <dsp:cNvSpPr/>
      </dsp:nvSpPr>
      <dsp:spPr>
        <a:xfrm>
          <a:off x="9248719" y="1449549"/>
          <a:ext cx="1320508" cy="25195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Parental Support with reading at home </a:t>
          </a:r>
        </a:p>
      </dsp:txBody>
      <dsp:txXfrm>
        <a:off x="9287395" y="1488225"/>
        <a:ext cx="1243156" cy="244221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496846AA-CD52-4C1A-AAFE-75A13552A340}" type="datetimeFigureOut">
              <a:rPr lang="en-GB" smtClean="0"/>
              <a:t>21/11/2024</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33A97780-4804-4208-AB3F-9ABC217C2616}" type="slidenum">
              <a:rPr lang="en-GB" smtClean="0"/>
              <a:t>‹#›</a:t>
            </a:fld>
            <a:endParaRPr lang="en-GB"/>
          </a:p>
        </p:txBody>
      </p:sp>
    </p:spTree>
    <p:extLst>
      <p:ext uri="{BB962C8B-B14F-4D97-AF65-F5344CB8AC3E}">
        <p14:creationId xmlns:p14="http://schemas.microsoft.com/office/powerpoint/2010/main" val="243480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a:t>
            </a:fld>
            <a:endParaRPr lang="en-GB"/>
          </a:p>
        </p:txBody>
      </p:sp>
    </p:spTree>
    <p:extLst>
      <p:ext uri="{BB962C8B-B14F-4D97-AF65-F5344CB8AC3E}">
        <p14:creationId xmlns:p14="http://schemas.microsoft.com/office/powerpoint/2010/main" val="4166049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224458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“Early reading is given high priority as it is vital for children’s success. We know that reading is key to enabling children to access learning across the curriculum as it allows children to acquire knowledge and to build on what they already know. At </a:t>
            </a:r>
            <a:r>
              <a:rPr lang="en-GB" i="1" dirty="0" err="1" smtClean="0"/>
              <a:t>Knaphill</a:t>
            </a:r>
            <a:r>
              <a:rPr lang="en-GB" i="1" dirty="0" smtClean="0"/>
              <a:t> Lower School, our carefully-selected, </a:t>
            </a:r>
            <a:r>
              <a:rPr lang="en-GB" i="1" dirty="0" err="1" smtClean="0"/>
              <a:t>DfE</a:t>
            </a:r>
            <a:r>
              <a:rPr lang="en-GB" i="1" dirty="0" smtClean="0"/>
              <a:t> approved phonics scheme is Essential Letters and Sounds through which children experience the joy of books and language whilst rapidly acquiring the skills needed to become fluent, confident and independent readers and writers. Our curriculum celebrates literature by giving every child access to the rich variety of texts that they are entitled to experience, and inspires children to develop a lifelong love of reading”</a:t>
            </a:r>
          </a:p>
          <a:p>
            <a:endParaRPr lang="en-GB"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97780-4804-4208-AB3F-9ABC217C261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716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Daily Phonic</a:t>
            </a:r>
            <a:r>
              <a:rPr lang="en-GB" baseline="0" dirty="0"/>
              <a:t> Session </a:t>
            </a:r>
          </a:p>
          <a:p>
            <a:endParaRPr lang="en-GB" baseline="0" dirty="0"/>
          </a:p>
          <a:p>
            <a:r>
              <a:rPr lang="en-GB" baseline="0" dirty="0"/>
              <a:t>Opportunity to apply their reading using special apply booklets and decodable texts</a:t>
            </a:r>
          </a:p>
          <a:p>
            <a:endParaRPr lang="en-GB" baseline="0" dirty="0"/>
          </a:p>
          <a:p>
            <a:r>
              <a:rPr lang="en-GB" baseline="0" dirty="0"/>
              <a:t>Teachers assess the children regularly to ensure that the children are not developing gaps.  We aim to support the children keeping up not catch up. </a:t>
            </a:r>
          </a:p>
          <a:p>
            <a:endParaRPr lang="en-GB" baseline="0" dirty="0"/>
          </a:p>
          <a:p>
            <a:r>
              <a:rPr lang="en-GB" baseline="0" dirty="0"/>
              <a:t>Daily story sessions using carefully chosen text support the children in developing vocabulary, listening and comprehension skills. </a:t>
            </a:r>
          </a:p>
          <a:p>
            <a:endParaRPr lang="en-GB" baseline="0" dirty="0"/>
          </a:p>
          <a:p>
            <a:r>
              <a:rPr lang="en-GB" baseline="0" dirty="0"/>
              <a:t>your support is crucial and reading to or reading with your child with have a significant impact on their progress. </a:t>
            </a:r>
          </a:p>
        </p:txBody>
      </p:sp>
      <p:sp>
        <p:nvSpPr>
          <p:cNvPr id="4" name="Slide Number Placeholder 3"/>
          <p:cNvSpPr>
            <a:spLocks noGrp="1"/>
          </p:cNvSpPr>
          <p:nvPr>
            <p:ph type="sldNum" sz="quarter" idx="10"/>
          </p:nvPr>
        </p:nvSpPr>
        <p:spPr/>
        <p:txBody>
          <a:bodyPr/>
          <a:lstStyle/>
          <a:p>
            <a:fld id="{33A97780-4804-4208-AB3F-9ABC217C2616}" type="slidenum">
              <a:rPr lang="en-GB" smtClean="0"/>
              <a:t>4</a:t>
            </a:fld>
            <a:endParaRPr lang="en-GB"/>
          </a:p>
        </p:txBody>
      </p:sp>
    </p:spTree>
    <p:extLst>
      <p:ext uri="{BB962C8B-B14F-4D97-AF65-F5344CB8AC3E}">
        <p14:creationId xmlns:p14="http://schemas.microsoft.com/office/powerpoint/2010/main" val="3165216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357884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264295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algn="ctr">
              <a:defRPr/>
            </a:pPr>
            <a:r>
              <a:rPr lang="en-GB" sz="1200" dirty="0">
                <a:latin typeface="Comic Sans MS" panose="030F0702030302020204" pitchFamily="66" charset="0"/>
              </a:rPr>
              <a:t>“Robot Talk”  This is a term and strategy</a:t>
            </a:r>
            <a:r>
              <a:rPr lang="en-GB" sz="1200" baseline="0" dirty="0">
                <a:latin typeface="Comic Sans MS" panose="030F0702030302020204" pitchFamily="66" charset="0"/>
              </a:rPr>
              <a:t> we use to support children when orally segmenting and blending words. </a:t>
            </a:r>
          </a:p>
          <a:p>
            <a:pPr algn="ctr">
              <a:defRPr/>
            </a:pPr>
            <a:endParaRPr lang="en-GB" sz="1200" dirty="0">
              <a:latin typeface="Comic Sans MS" panose="030F0702030302020204" pitchFamily="66" charset="0"/>
            </a:endParaRPr>
          </a:p>
          <a:p>
            <a:pPr algn="ctr">
              <a:defRPr/>
            </a:pPr>
            <a:r>
              <a:rPr lang="en-GB" sz="1200" dirty="0">
                <a:latin typeface="Comic Sans MS" panose="030F0702030302020204" pitchFamily="66" charset="0"/>
              </a:rPr>
              <a:t>We teach  harder</a:t>
            </a:r>
            <a:r>
              <a:rPr lang="en-GB" sz="1200" baseline="0" dirty="0">
                <a:latin typeface="Comic Sans MS" panose="030F0702030302020204" pitchFamily="66" charset="0"/>
              </a:rPr>
              <a:t> to read words by </a:t>
            </a:r>
            <a:r>
              <a:rPr lang="en-GB" sz="1200" dirty="0">
                <a:latin typeface="Comic Sans MS" panose="030F0702030302020204" pitchFamily="66" charset="0"/>
              </a:rPr>
              <a:t>encouraging children to identify the part of the word that is “tricking us” this knowledge then helps them to read other irregular words that follow the same pattern. We practise reading harder</a:t>
            </a:r>
            <a:r>
              <a:rPr lang="en-GB" sz="1200" baseline="0" dirty="0">
                <a:latin typeface="Comic Sans MS" panose="030F0702030302020204" pitchFamily="66" charset="0"/>
              </a:rPr>
              <a:t> to read and spell words </a:t>
            </a:r>
            <a:r>
              <a:rPr lang="en-GB" sz="1200" dirty="0">
                <a:latin typeface="Comic Sans MS" panose="030F0702030302020204" pitchFamily="66" charset="0"/>
              </a:rPr>
              <a:t>everyday to encourage </a:t>
            </a:r>
          </a:p>
          <a:p>
            <a:pPr>
              <a:defRPr/>
            </a:pPr>
            <a:endParaRPr lang="en-GB" sz="1200" dirty="0">
              <a:latin typeface="Comic Sans MS" panose="030F0702030302020204" pitchFamily="66" charset="0"/>
            </a:endParaRPr>
          </a:p>
          <a:p>
            <a:pPr marL="0" lvl="0" indent="0" algn="l" rtl="0">
              <a:spcBef>
                <a:spcPts val="0"/>
              </a:spcBef>
              <a:spcAft>
                <a:spcPts val="0"/>
              </a:spcAft>
              <a:buNone/>
            </a:pPr>
            <a:r>
              <a:rPr lang="en-GB" dirty="0"/>
              <a:t>Blending</a:t>
            </a:r>
            <a:r>
              <a:rPr lang="en-GB" baseline="0" dirty="0"/>
              <a:t> </a:t>
            </a: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1441296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97780-4804-4208-AB3F-9ABC217C261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9753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Essential Letters and Sounds (ELS) is our chosen phonics programme. It teaches children to read by identifying the phonemes (smallest unit of sound) and graphemes (written version of the sound) within words and using these to read words. Children experience the joy of books and language whilst rapidly acquiring the skills they need to become fluent independent readers and writers. </a:t>
            </a:r>
            <a:endParaRPr dirty="0"/>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085794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GB" dirty="0"/>
              <a:t>In Reception your children will learn all the single letter sounds and begin to learn diagraphs and trigraphs. </a:t>
            </a:r>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10</a:t>
            </a:fld>
            <a:endParaRPr lang="en-GB"/>
          </a:p>
        </p:txBody>
      </p:sp>
    </p:spTree>
    <p:extLst>
      <p:ext uri="{BB962C8B-B14F-4D97-AF65-F5344CB8AC3E}">
        <p14:creationId xmlns:p14="http://schemas.microsoft.com/office/powerpoint/2010/main" val="2338984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11</a:t>
            </a:fld>
            <a:endParaRPr lang="en-GB"/>
          </a:p>
        </p:txBody>
      </p:sp>
    </p:spTree>
    <p:extLst>
      <p:ext uri="{BB962C8B-B14F-4D97-AF65-F5344CB8AC3E}">
        <p14:creationId xmlns:p14="http://schemas.microsoft.com/office/powerpoint/2010/main" val="326755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12</a:t>
            </a:fld>
            <a:endParaRPr lang="en-GB"/>
          </a:p>
        </p:txBody>
      </p:sp>
    </p:spTree>
    <p:extLst>
      <p:ext uri="{BB962C8B-B14F-4D97-AF65-F5344CB8AC3E}">
        <p14:creationId xmlns:p14="http://schemas.microsoft.com/office/powerpoint/2010/main" val="4089593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Looking</a:t>
            </a:r>
            <a:r>
              <a:rPr lang="en-GB" baseline="0" dirty="0"/>
              <a:t> </a:t>
            </a:r>
            <a:r>
              <a:rPr lang="en-GB" baseline="0" dirty="0" err="1"/>
              <a:t>ahe</a:t>
            </a:r>
            <a:r>
              <a:rPr lang="en-GB" dirty="0" err="1"/>
              <a:t>The</a:t>
            </a:r>
            <a:r>
              <a:rPr lang="en-GB" dirty="0"/>
              <a:t> phonics screening check contains 40 words divided into two sections of 20 words. Both sections contain a mixture of real words and pseudo-words.</a:t>
            </a:r>
          </a:p>
          <a:p>
            <a:r>
              <a:rPr lang="en-GB" dirty="0" err="1"/>
              <a:t>Pseduo</a:t>
            </a:r>
            <a:r>
              <a:rPr lang="en-GB" dirty="0"/>
              <a:t>-words are words that are phonically decodable but are not actual words with an associated meaning.</a:t>
            </a:r>
          </a:p>
          <a:p>
            <a:r>
              <a:rPr lang="en-GB" dirty="0"/>
              <a:t>Pseudo-words are included in the check specifically to assess whether your child can decode a word using their phonics skills.</a:t>
            </a:r>
          </a:p>
          <a:p>
            <a:r>
              <a:rPr lang="en-GB" dirty="0"/>
              <a:t>All pseudo-words in the check are accompanied by a picture of an imaginary creature. Children are taught that when a word has a creature next to it, it is a pseudo-word. This is to ensure that they are not trying to match the pseudo-word to a word in their vocabulary.</a:t>
            </a:r>
          </a:p>
          <a:p>
            <a:r>
              <a:rPr lang="en-GB" dirty="0"/>
              <a:t>The check is designed to give teachers information on how your child is progressing in phonics. It will help to identify whether your child needs additional support at this stage so that they do not fall behind in this vital early reading skill.</a:t>
            </a:r>
          </a:p>
          <a:p>
            <a:r>
              <a:rPr lang="en-GB" baseline="0" dirty="0"/>
              <a:t>ad to the end of the reception year. These are the </a:t>
            </a:r>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13</a:t>
            </a:fld>
            <a:endParaRPr lang="en-GB"/>
          </a:p>
        </p:txBody>
      </p:sp>
    </p:spTree>
    <p:extLst>
      <p:ext uri="{BB962C8B-B14F-4D97-AF65-F5344CB8AC3E}">
        <p14:creationId xmlns:p14="http://schemas.microsoft.com/office/powerpoint/2010/main" val="1730311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Your child will be given a</a:t>
            </a:r>
            <a:r>
              <a:rPr lang="en-GB" baseline="0" dirty="0"/>
              <a:t> book that matches their phonic ability. Please could we ask that you support your child by listening to them read their book at least 4 times.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Reading their book 4 times across the week working on these skills: decode fluency expression</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We want</a:t>
            </a:r>
            <a:r>
              <a:rPr lang="en-GB" baseline="0" dirty="0"/>
              <a:t> children to create a strong orthographic map. </a:t>
            </a:r>
          </a:p>
          <a:p>
            <a:pPr marL="0" lvl="0" indent="0" algn="l" rtl="0">
              <a:spcBef>
                <a:spcPts val="0"/>
              </a:spcBef>
              <a:spcAft>
                <a:spcPts val="0"/>
              </a:spcAft>
              <a:buNone/>
            </a:pPr>
            <a:r>
              <a:rPr lang="en-GB" baseline="0" dirty="0"/>
              <a:t>This means that they learn sounds spelt by the letters or groups of letters in each  word. </a:t>
            </a:r>
          </a:p>
          <a:p>
            <a:pPr marL="0" lvl="0" indent="0" algn="l" rtl="0">
              <a:spcBef>
                <a:spcPts val="0"/>
              </a:spcBef>
              <a:spcAft>
                <a:spcPts val="0"/>
              </a:spcAft>
              <a:buNone/>
            </a:pPr>
            <a:endParaRPr lang="en-GB" baseline="0" dirty="0"/>
          </a:p>
          <a:p>
            <a:pPr marL="0" lvl="0" indent="0" algn="l" rtl="0">
              <a:spcBef>
                <a:spcPts val="0"/>
              </a:spcBef>
              <a:spcAft>
                <a:spcPts val="0"/>
              </a:spcAft>
              <a:buNone/>
            </a:pPr>
            <a:r>
              <a:rPr lang="en-GB" baseline="0" dirty="0"/>
              <a:t>To read fluently, or well, we need a strong orthographic map.  </a:t>
            </a:r>
          </a:p>
          <a:p>
            <a:pPr marL="0" lvl="0" indent="0" algn="l" rtl="0">
              <a:spcBef>
                <a:spcPts val="0"/>
              </a:spcBef>
              <a:spcAft>
                <a:spcPts val="0"/>
              </a:spcAft>
              <a:buNone/>
            </a:pPr>
            <a:endParaRPr lang="en-GB" baseline="0" dirty="0"/>
          </a:p>
          <a:p>
            <a:pPr marL="0" lvl="0" indent="0" algn="l" rtl="0">
              <a:spcBef>
                <a:spcPts val="0"/>
              </a:spcBef>
              <a:spcAft>
                <a:spcPts val="0"/>
              </a:spcAft>
              <a:buNone/>
            </a:pPr>
            <a:r>
              <a:rPr lang="en-GB" baseline="0" dirty="0"/>
              <a:t>To consistently recognise that </a:t>
            </a:r>
            <a:r>
              <a:rPr lang="en-GB" baseline="0" dirty="0" err="1"/>
              <a:t>ea</a:t>
            </a:r>
            <a:r>
              <a:rPr lang="en-GB" baseline="0" dirty="0"/>
              <a:t> in bead spell /</a:t>
            </a:r>
            <a:r>
              <a:rPr lang="en-GB" baseline="0" dirty="0" err="1"/>
              <a:t>ee</a:t>
            </a:r>
            <a:r>
              <a:rPr lang="en-GB" baseline="0" dirty="0"/>
              <a:t>/ we need to read it at least 4 times. This means we need to read the word many time to build fluency for reading. </a:t>
            </a:r>
            <a:endParaRPr lang="en-GB" dirty="0"/>
          </a:p>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14</a:t>
            </a:fld>
            <a:endParaRPr lang="en-GB"/>
          </a:p>
        </p:txBody>
      </p:sp>
    </p:spTree>
    <p:extLst>
      <p:ext uri="{BB962C8B-B14F-4D97-AF65-F5344CB8AC3E}">
        <p14:creationId xmlns:p14="http://schemas.microsoft.com/office/powerpoint/2010/main" val="1011854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Skilled reading depends on both word reading and language comprehension, as the ‘Reading Rope’ diagram by psychologist and literacy expert Hollis Scarborough</a:t>
            </a:r>
            <a:r>
              <a:rPr lang="en-GB" sz="1200" b="0" i="0" kern="1200" baseline="0" dirty="0" smtClean="0">
                <a:solidFill>
                  <a:schemeClr val="tx1"/>
                </a:solidFill>
                <a:effectLst/>
                <a:latin typeface="+mn-lt"/>
                <a:ea typeface="+mn-ea"/>
                <a:cs typeface="+mn-cs"/>
              </a:rPr>
              <a:t> illustrates</a:t>
            </a:r>
          </a:p>
          <a:p>
            <a:endParaRPr lang="en-GB" sz="1200" b="0" i="0" kern="1200" baseline="0" dirty="0" smtClean="0">
              <a:solidFill>
                <a:schemeClr val="tx1"/>
              </a:solidFill>
              <a:effectLst/>
              <a:latin typeface="+mn-lt"/>
              <a:ea typeface="+mn-ea"/>
              <a:cs typeface="+mn-cs"/>
            </a:endParaRPr>
          </a:p>
          <a:p>
            <a:r>
              <a:rPr lang="en-GB" dirty="0" smtClean="0"/>
              <a:t>Scarborough makes it clear that both knowledge and skills support the development of word reading accuracy and comprehension. To be successful in understanding what they read (that is, to comprehend it), children need to develop accurate and automatic word reading skills as well as purposeful and accurate text processing strategies in order to extract meaning.</a:t>
            </a:r>
          </a:p>
          <a:p>
            <a:endParaRPr lang="en-GB" dirty="0" smtClean="0"/>
          </a:p>
          <a:p>
            <a:r>
              <a:rPr lang="en-GB" dirty="0" smtClean="0"/>
              <a:t>This refers to the understanding of a text. </a:t>
            </a:r>
          </a:p>
          <a:p>
            <a:r>
              <a:rPr lang="en-GB" dirty="0" smtClean="0"/>
              <a:t>There are cases of where children are able to read thanks to secure phonics knowledge and the ability to decode but do not understand what they have read.</a:t>
            </a:r>
          </a:p>
          <a:p>
            <a:endParaRPr lang="en-GB" dirty="0" smtClean="0"/>
          </a:p>
          <a:p>
            <a:endParaRPr lang="en-GB"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97780-4804-4208-AB3F-9ABC217C261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128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sOral</a:t>
            </a:r>
            <a:r>
              <a:rPr lang="en-GB" dirty="0"/>
              <a:t> language development is key to children’s development. Language development can be enhanced by the amount of spoken language a child hears and joins in with. Language comprehension is an important pre-requisite to children being able to understand what they read for themselves, when the teaching of phonics begins in reception. It’s also important to later success with writing composition.</a:t>
            </a:r>
          </a:p>
          <a:p>
            <a:endParaRPr lang="en-GB" dirty="0"/>
          </a:p>
          <a:p>
            <a:r>
              <a:rPr lang="en-GB" dirty="0"/>
              <a:t>Language development links closely to listening and understanding. Introducing children to a wide range of words they would rarely hear or use increases their knowledge of vocabulary and concepts to help them understand the world around them. Hearing and talking about these words in context helps children to understand. Resear</a:t>
            </a:r>
            <a:r>
              <a:rPr lang="en-GB" baseline="0" dirty="0"/>
              <a:t>ch has show that children who are read at lea</a:t>
            </a:r>
            <a:endParaRPr lang="en-GB" dirty="0"/>
          </a:p>
          <a:p>
            <a:endParaRPr lang="en-GB" dirty="0"/>
          </a:p>
          <a:p>
            <a:r>
              <a:rPr lang="en-GB" dirty="0"/>
              <a:t>Through reading with children you talk about the meanings of words. This starts with you providing and talking about the children’s interests and gradually extending their knowledge about the world around them.</a:t>
            </a:r>
          </a:p>
          <a:p>
            <a:endParaRPr lang="en-GB" dirty="0"/>
          </a:p>
          <a:p>
            <a:r>
              <a:rPr lang="en-GB" dirty="0"/>
              <a:t>Listening to stories introduces children to words they would not often hear in everyday speech. It also gives them an awareness of sentence structure.</a:t>
            </a:r>
          </a:p>
          <a:p>
            <a:endParaRPr lang="en-GB" dirty="0"/>
          </a:p>
          <a:p>
            <a:r>
              <a:rPr lang="en-GB" dirty="0"/>
              <a:t>a wide range of reading experiences to help children develop a love of reading, curiosity and wonder about the world around them. Providing a well sequenced reading curriculum to develop children’s knowledge of language and how it works, can create fluent, passionate and lifelong readers.</a:t>
            </a:r>
          </a:p>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18</a:t>
            </a:fld>
            <a:endParaRPr lang="en-GB"/>
          </a:p>
        </p:txBody>
      </p:sp>
    </p:spTree>
    <p:extLst>
      <p:ext uri="{BB962C8B-B14F-4D97-AF65-F5344CB8AC3E}">
        <p14:creationId xmlns:p14="http://schemas.microsoft.com/office/powerpoint/2010/main" val="4104665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a:latin typeface="Calibri" panose="020F0502020204030204" pitchFamily="34" charset="0"/>
                <a:cs typeface="Calibri" panose="020F0502020204030204" pitchFamily="34" charset="0"/>
              </a:rPr>
              <a:t>There are some sounds that are commonly pronounced in correctly  with “uh” sound for example m –uh  or s-uh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a:latin typeface="Calibri" panose="020F0502020204030204" pitchFamily="34" charset="0"/>
                <a:cs typeface="Calibri" panose="020F0502020204030204" pitchFamily="34" charset="0"/>
              </a:rPr>
              <a:t>This can have a negative impact on children being able to blend words when reading  or segment words when writing.</a:t>
            </a:r>
            <a:endParaRPr lang="en-GB"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19</a:t>
            </a:fld>
            <a:endParaRPr lang="en-GB"/>
          </a:p>
        </p:txBody>
      </p:sp>
    </p:spTree>
    <p:extLst>
      <p:ext uri="{BB962C8B-B14F-4D97-AF65-F5344CB8AC3E}">
        <p14:creationId xmlns:p14="http://schemas.microsoft.com/office/powerpoint/2010/main" val="3301146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7:notes"/>
          <p:cNvSpPr>
            <a:spLocks noGrp="1" noRot="1" noChangeAspect="1"/>
          </p:cNvSpPr>
          <p:nvPr>
            <p:ph type="sldImg" idx="2"/>
          </p:nvPr>
        </p:nvSpPr>
        <p:spPr>
          <a:xfrm>
            <a:off x="136525" y="1347788"/>
            <a:ext cx="6469063" cy="36401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7:notes"/>
          <p:cNvSpPr txBox="1">
            <a:spLocks noGrp="1"/>
          </p:cNvSpPr>
          <p:nvPr>
            <p:ph type="body" idx="1"/>
          </p:nvPr>
        </p:nvSpPr>
        <p:spPr>
          <a:xfrm>
            <a:off x="674104" y="5189394"/>
            <a:ext cx="5392823" cy="4245868"/>
          </a:xfrm>
          <a:prstGeom prst="rect">
            <a:avLst/>
          </a:prstGeom>
          <a:noFill/>
          <a:ln>
            <a:noFill/>
          </a:ln>
        </p:spPr>
        <p:txBody>
          <a:bodyPr spcFirstLastPara="1" wrap="square" lIns="91425" tIns="45700" rIns="91425" bIns="45700" anchor="t" anchorCtr="0">
            <a:noAutofit/>
          </a:bodyPr>
          <a:lstStyle/>
          <a:p>
            <a:pPr>
              <a:defRPr/>
            </a:pPr>
            <a:endParaRPr lang="en-GB" sz="1200" dirty="0">
              <a:latin typeface="Comic Sans MS" panose="030F0702030302020204" pitchFamily="66" charset="0"/>
            </a:endParaRPr>
          </a:p>
        </p:txBody>
      </p:sp>
      <p:sp>
        <p:nvSpPr>
          <p:cNvPr id="239" name="Google Shape;239;p7:notes"/>
          <p:cNvSpPr txBox="1">
            <a:spLocks noGrp="1"/>
          </p:cNvSpPr>
          <p:nvPr>
            <p:ph type="sldNum" idx="12"/>
          </p:nvPr>
        </p:nvSpPr>
        <p:spPr>
          <a:xfrm>
            <a:off x="3818357" y="10242129"/>
            <a:ext cx="2921112" cy="541029"/>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200" b="0" i="0" u="none" strike="noStrike" kern="0" cap="none" spc="0" normalizeH="0" baseline="0" noProof="0" dirty="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614072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A97780-4804-4208-AB3F-9ABC217C2616}" type="slidenum">
              <a:rPr lang="en-GB" smtClean="0"/>
              <a:t>25</a:t>
            </a:fld>
            <a:endParaRPr lang="en-GB"/>
          </a:p>
        </p:txBody>
      </p:sp>
    </p:spTree>
    <p:extLst>
      <p:ext uri="{BB962C8B-B14F-4D97-AF65-F5344CB8AC3E}">
        <p14:creationId xmlns:p14="http://schemas.microsoft.com/office/powerpoint/2010/main" val="3225839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6"/>
        <p:cNvGrpSpPr/>
        <p:nvPr/>
      </p:nvGrpSpPr>
      <p:grpSpPr>
        <a:xfrm>
          <a:off x="0" y="0"/>
          <a:ext cx="0" cy="0"/>
          <a:chOff x="0" y="0"/>
          <a:chExt cx="0" cy="0"/>
        </a:xfrm>
      </p:grpSpPr>
      <p:sp>
        <p:nvSpPr>
          <p:cNvPr id="27" name="Google Shape;27;p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9" name="Google Shape;29;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294707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
        <p:cNvGrpSpPr/>
        <p:nvPr/>
      </p:nvGrpSpPr>
      <p:grpSpPr>
        <a:xfrm>
          <a:off x="0" y="0"/>
          <a:ext cx="0" cy="0"/>
          <a:chOff x="0" y="0"/>
          <a:chExt cx="0" cy="0"/>
        </a:xfrm>
      </p:grpSpPr>
      <p:sp>
        <p:nvSpPr>
          <p:cNvPr id="32" name="Google Shape;32;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4" name="Google Shape;34;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 name="Google Shape;35;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6" name="Google Shape;36;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222856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37"/>
        <p:cNvGrpSpPr/>
        <p:nvPr/>
      </p:nvGrpSpPr>
      <p:grpSpPr>
        <a:xfrm>
          <a:off x="0" y="0"/>
          <a:ext cx="0" cy="0"/>
          <a:chOff x="0" y="0"/>
          <a:chExt cx="0" cy="0"/>
        </a:xfrm>
      </p:grpSpPr>
      <p:grpSp>
        <p:nvGrpSpPr>
          <p:cNvPr id="38" name="Google Shape;38;p4"/>
          <p:cNvGrpSpPr/>
          <p:nvPr/>
        </p:nvGrpSpPr>
        <p:grpSpPr>
          <a:xfrm>
            <a:off x="0" y="-8467"/>
            <a:ext cx="12192000" cy="6866467"/>
            <a:chOff x="0" y="-8467"/>
            <a:chExt cx="12192000" cy="6866467"/>
          </a:xfrm>
        </p:grpSpPr>
        <p:cxnSp>
          <p:nvCxnSpPr>
            <p:cNvPr id="39" name="Google Shape;39;p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40" name="Google Shape;40;p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41" name="Google Shape;41;p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42" name="Google Shape;42;p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3" name="Google Shape;43;p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44;p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45" name="Google Shape;45;p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46" name="Google Shape;46;p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47" name="Google Shape;47;p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4"/>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9" name="Google Shape;49;p4"/>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51" name="Google Shape;51;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56916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4"/>
        <p:cNvGrpSpPr/>
        <p:nvPr/>
      </p:nvGrpSpPr>
      <p:grpSpPr>
        <a:xfrm>
          <a:off x="0" y="0"/>
          <a:ext cx="0" cy="0"/>
          <a:chOff x="0" y="0"/>
          <a:chExt cx="0" cy="0"/>
        </a:xfrm>
      </p:grpSpPr>
      <p:sp>
        <p:nvSpPr>
          <p:cNvPr id="55" name="Google Shape;55;p5"/>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57" name="Google Shape;57;p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8" name="Google Shape;58;p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9" name="Google Shape;59;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006347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0"/>
        <p:cNvGrpSpPr/>
        <p:nvPr/>
      </p:nvGrpSpPr>
      <p:grpSpPr>
        <a:xfrm>
          <a:off x="0" y="0"/>
          <a:ext cx="0" cy="0"/>
          <a:chOff x="0" y="0"/>
          <a:chExt cx="0" cy="0"/>
        </a:xfrm>
      </p:grpSpPr>
      <p:sp>
        <p:nvSpPr>
          <p:cNvPr id="61" name="Google Shape;61;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6"/>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3" name="Google Shape;63;p6"/>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4" name="Google Shape;64;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5" name="Google Shape;65;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224962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7"/>
        <p:cNvGrpSpPr/>
        <p:nvPr/>
      </p:nvGrpSpPr>
      <p:grpSpPr>
        <a:xfrm>
          <a:off x="0" y="0"/>
          <a:ext cx="0" cy="0"/>
          <a:chOff x="0" y="0"/>
          <a:chExt cx="0" cy="0"/>
        </a:xfrm>
      </p:grpSpPr>
      <p:sp>
        <p:nvSpPr>
          <p:cNvPr id="68" name="Google Shape;68;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7"/>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0" name="Google Shape;70;p7"/>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1" name="Google Shape;71;p7"/>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2" name="Google Shape;72;p7"/>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3" name="Google Shape;73;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4" name="Google Shape;74;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5" name="Google Shape;75;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10225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8" name="Google Shape;78;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188472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80"/>
        <p:cNvGrpSpPr/>
        <p:nvPr/>
      </p:nvGrpSpPr>
      <p:grpSpPr>
        <a:xfrm>
          <a:off x="0" y="0"/>
          <a:ext cx="0" cy="0"/>
          <a:chOff x="0" y="0"/>
          <a:chExt cx="0" cy="0"/>
        </a:xfrm>
      </p:grpSpPr>
      <p:sp>
        <p:nvSpPr>
          <p:cNvPr id="81" name="Google Shape;81;p9"/>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3" name="Google Shape;83;p9"/>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4" name="Google Shape;84;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5" name="Google Shape;85;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6" name="Google Shape;86;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207827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7"/>
        <p:cNvGrpSpPr/>
        <p:nvPr/>
      </p:nvGrpSpPr>
      <p:grpSpPr>
        <a:xfrm>
          <a:off x="0" y="0"/>
          <a:ext cx="0" cy="0"/>
          <a:chOff x="0" y="0"/>
          <a:chExt cx="0" cy="0"/>
        </a:xfrm>
      </p:grpSpPr>
      <p:sp>
        <p:nvSpPr>
          <p:cNvPr id="88" name="Google Shape;88;p1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0"/>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dirty="0"/>
          </a:p>
        </p:txBody>
      </p:sp>
      <p:sp>
        <p:nvSpPr>
          <p:cNvPr id="90" name="Google Shape;90;p1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1" name="Google Shape;91;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2" name="Google Shape;92;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3" name="Google Shape;93;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84486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11"/>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1"/>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7" name="Google Shape;97;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8" name="Google Shape;98;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9" name="Google Shape;99;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775436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2"/>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03" name="Google Shape;103;p12"/>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4" name="Google Shape;104;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5" name="Google Shape;105;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6" name="Google Shape;106;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
        <p:nvSpPr>
          <p:cNvPr id="107" name="Google Shape;107;p1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dirty="0"/>
          </a:p>
        </p:txBody>
      </p:sp>
      <p:sp>
        <p:nvSpPr>
          <p:cNvPr id="108" name="Google Shape;108;p1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sz="1800" b="0" i="0" u="none" strike="noStrike" cap="none" dirty="0">
              <a:solidFill>
                <a:srgbClr val="BFE471"/>
              </a:solidFill>
              <a:latin typeface="Arial"/>
              <a:ea typeface="Arial"/>
              <a:cs typeface="Arial"/>
              <a:sym typeface="Arial"/>
            </a:endParaRPr>
          </a:p>
        </p:txBody>
      </p:sp>
    </p:spTree>
    <p:extLst>
      <p:ext uri="{BB962C8B-B14F-4D97-AF65-F5344CB8AC3E}">
        <p14:creationId xmlns:p14="http://schemas.microsoft.com/office/powerpoint/2010/main" val="2972662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13"/>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3"/>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3" name="Google Shape;113;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4" name="Google Shape;114;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142988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8" name="Google Shape;118;p1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9" name="Google Shape;119;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0" name="Google Shape;120;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1" name="Google Shape;121;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
        <p:nvSpPr>
          <p:cNvPr id="122" name="Google Shape;122;p1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dirty="0"/>
          </a:p>
        </p:txBody>
      </p:sp>
      <p:sp>
        <p:nvSpPr>
          <p:cNvPr id="123" name="Google Shape;123;p1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dirty="0">
                <a:solidFill>
                  <a:srgbClr val="BFE471"/>
                </a:solidFill>
                <a:latin typeface="Arial"/>
                <a:ea typeface="Arial"/>
                <a:cs typeface="Arial"/>
                <a:sym typeface="Arial"/>
              </a:rPr>
              <a:t>”</a:t>
            </a:r>
            <a:endParaRPr dirty="0"/>
          </a:p>
        </p:txBody>
      </p:sp>
    </p:spTree>
    <p:extLst>
      <p:ext uri="{BB962C8B-B14F-4D97-AF65-F5344CB8AC3E}">
        <p14:creationId xmlns:p14="http://schemas.microsoft.com/office/powerpoint/2010/main" val="1648752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15"/>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7" name="Google Shape;127;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8" name="Google Shape;128;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9" name="Google Shape;129;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0" name="Google Shape;130;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182704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31"/>
        <p:cNvGrpSpPr/>
        <p:nvPr/>
      </p:nvGrpSpPr>
      <p:grpSpPr>
        <a:xfrm>
          <a:off x="0" y="0"/>
          <a:ext cx="0" cy="0"/>
          <a:chOff x="0" y="0"/>
          <a:chExt cx="0" cy="0"/>
        </a:xfrm>
      </p:grpSpPr>
      <p:sp>
        <p:nvSpPr>
          <p:cNvPr id="132" name="Google Shape;132;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6"/>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4" name="Google Shape;134;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5" name="Google Shape;135;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6" name="Google Shape;136;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552498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37"/>
        <p:cNvGrpSpPr/>
        <p:nvPr/>
      </p:nvGrpSpPr>
      <p:grpSpPr>
        <a:xfrm>
          <a:off x="0" y="0"/>
          <a:ext cx="0" cy="0"/>
          <a:chOff x="0" y="0"/>
          <a:chExt cx="0" cy="0"/>
        </a:xfrm>
      </p:grpSpPr>
      <p:sp>
        <p:nvSpPr>
          <p:cNvPr id="138" name="Google Shape;138;p17"/>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7"/>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0" name="Google Shape;140;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1" name="Google Shape;141;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2" name="Google Shape;142;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418279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3DD3-8F90-6A1C-795A-FF37000E52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D03C285-5493-50D7-8F73-D3EF872AB0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50A6EAC-5D1D-4158-6B84-98729E264589}"/>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5" name="Footer Placeholder 4">
            <a:extLst>
              <a:ext uri="{FF2B5EF4-FFF2-40B4-BE49-F238E27FC236}">
                <a16:creationId xmlns:a16="http://schemas.microsoft.com/office/drawing/2014/main" id="{16830A29-E5D8-4826-265B-E6AB1914C1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E8C169-800A-09BB-1190-D9F7B7CEC07F}"/>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2239224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4606C-3A4A-C7F5-2245-2F3E683A0F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B5DA81-FC65-2060-5271-8AAC45A508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D45D6E-2C2C-F72F-E457-125808AB3C1B}"/>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5" name="Footer Placeholder 4">
            <a:extLst>
              <a:ext uri="{FF2B5EF4-FFF2-40B4-BE49-F238E27FC236}">
                <a16:creationId xmlns:a16="http://schemas.microsoft.com/office/drawing/2014/main" id="{70BCD3E2-7C72-3CCD-C43D-7303319A8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FDEE68-D7A8-46B5-CC2D-C8150CD2EF5F}"/>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44605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D658-32A4-4846-B333-2D6C19D6AC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2F51BF-5D6E-A775-323A-711D550C00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D9FE1F-0297-405E-7DB2-5FA807074447}"/>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5" name="Footer Placeholder 4">
            <a:extLst>
              <a:ext uri="{FF2B5EF4-FFF2-40B4-BE49-F238E27FC236}">
                <a16:creationId xmlns:a16="http://schemas.microsoft.com/office/drawing/2014/main" id="{5F910D6E-7513-E627-6599-17C951BE76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657CCF-8057-BBC8-4879-8D9BC1D7187B}"/>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2444227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290FD-75E5-4F68-8576-B3657933EE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1BD012-FFCE-8DCD-82A5-139EB6DB27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FE10DD-37AA-39F7-C1FA-5D48228A1A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C22C333-EBB7-6162-A589-DEEA18FD62A8}"/>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6" name="Footer Placeholder 5">
            <a:extLst>
              <a:ext uri="{FF2B5EF4-FFF2-40B4-BE49-F238E27FC236}">
                <a16:creationId xmlns:a16="http://schemas.microsoft.com/office/drawing/2014/main" id="{D63AF916-8D19-56C7-9DE3-7F291BDC43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242B72-99DD-675E-61B7-273E207D6636}"/>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3934214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E623F-ADE2-CD0D-8872-8BFCBE55D68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B47051-33DC-5E1C-3A58-584788A753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FE232E-F9BC-2763-0CE2-87527B9BFB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37EE8C5-C401-0F74-A295-4313B9B4EC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B0BC2F-4D9F-5CDC-000F-5883E5D93E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EFDCE0C-F74A-4F2B-25E4-272E960B0DA6}"/>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8" name="Footer Placeholder 7">
            <a:extLst>
              <a:ext uri="{FF2B5EF4-FFF2-40B4-BE49-F238E27FC236}">
                <a16:creationId xmlns:a16="http://schemas.microsoft.com/office/drawing/2014/main" id="{96B392B0-E695-3D07-3978-E5B2C26B1D1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E8CB5D-85AC-DE02-1EB3-B3AB7CC75B6B}"/>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278812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1C05-0888-AF1C-4C3B-CCAAA6AF2BD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444F6AA-291C-E1EA-3FF5-74EEE4F8F3FD}"/>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4" name="Footer Placeholder 3">
            <a:extLst>
              <a:ext uri="{FF2B5EF4-FFF2-40B4-BE49-F238E27FC236}">
                <a16:creationId xmlns:a16="http://schemas.microsoft.com/office/drawing/2014/main" id="{6DDD1A76-7288-AEB4-3722-C5154F78D8F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836BC50-C198-FFC6-7B77-C2349F7102BD}"/>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28215262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49E136-A95A-8CFA-3D47-2AE21C79437E}"/>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3" name="Footer Placeholder 2">
            <a:extLst>
              <a:ext uri="{FF2B5EF4-FFF2-40B4-BE49-F238E27FC236}">
                <a16:creationId xmlns:a16="http://schemas.microsoft.com/office/drawing/2014/main" id="{96B730D1-AFCF-CC46-AB86-A3F1542A0C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1E1FB78-F505-76B8-8B43-831494B25E6C}"/>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1852779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605B0-9E82-8955-55A7-B4DE7A6EFD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4ADF52-7307-68C7-72DD-2A4D2768BC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6CEE811-9D21-AB4D-34C3-0AE91A3783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A6F6DB-D8F0-671A-9127-34A8A7D5E198}"/>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6" name="Footer Placeholder 5">
            <a:extLst>
              <a:ext uri="{FF2B5EF4-FFF2-40B4-BE49-F238E27FC236}">
                <a16:creationId xmlns:a16="http://schemas.microsoft.com/office/drawing/2014/main" id="{9DB12396-A11A-06CE-8323-7F2DE2C8CF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8CD1C9-1B1A-F70E-9FA7-9F20B9480EB1}"/>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21875130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22A3-EF6D-6D0A-F541-AC25002A94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BF304B7-5135-D34F-6A8F-107C703E7C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BE4991-6174-ED3F-02E5-621A0C4182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DC6F7A-7B87-2C73-BD86-517D2FAED11E}"/>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6" name="Footer Placeholder 5">
            <a:extLst>
              <a:ext uri="{FF2B5EF4-FFF2-40B4-BE49-F238E27FC236}">
                <a16:creationId xmlns:a16="http://schemas.microsoft.com/office/drawing/2014/main" id="{395EE46D-8FFE-08E5-B0B2-65E75B6A29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EF92EF-7804-9CCA-836F-1A8D29EA643A}"/>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31888738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2BA45-553D-C718-B61C-399F3AFBCA1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DE8312-4AF6-655E-DD93-EE3B0E16E4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6D17A1-79E6-7BF2-F3DF-42EED594B7F6}"/>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5" name="Footer Placeholder 4">
            <a:extLst>
              <a:ext uri="{FF2B5EF4-FFF2-40B4-BE49-F238E27FC236}">
                <a16:creationId xmlns:a16="http://schemas.microsoft.com/office/drawing/2014/main" id="{40307ACC-808B-1D7C-7DEC-363A750084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6B8E9F-6EEB-22E2-8CFE-728C608E9D1A}"/>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2989263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FB06CB-00C4-C2CB-4C8F-FF97890061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7CC725-4819-59F9-7994-315AB9451F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2BAE14-B383-A999-0E8B-94E3DFBE82B8}"/>
              </a:ext>
            </a:extLst>
          </p:cNvPr>
          <p:cNvSpPr>
            <a:spLocks noGrp="1"/>
          </p:cNvSpPr>
          <p:nvPr>
            <p:ph type="dt" sz="half" idx="10"/>
          </p:nvPr>
        </p:nvSpPr>
        <p:spPr/>
        <p:txBody>
          <a:bodyPr/>
          <a:lstStyle/>
          <a:p>
            <a:fld id="{DFAEB03A-C02A-4F09-A63D-2308C8A9EB72}" type="datetimeFigureOut">
              <a:rPr lang="en-GB" smtClean="0"/>
              <a:t>21/11/2024</a:t>
            </a:fld>
            <a:endParaRPr lang="en-GB"/>
          </a:p>
        </p:txBody>
      </p:sp>
      <p:sp>
        <p:nvSpPr>
          <p:cNvPr id="5" name="Footer Placeholder 4">
            <a:extLst>
              <a:ext uri="{FF2B5EF4-FFF2-40B4-BE49-F238E27FC236}">
                <a16:creationId xmlns:a16="http://schemas.microsoft.com/office/drawing/2014/main" id="{50A93D68-E981-9D5D-BA5B-AD8B06449F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3A87F5-333C-5E4E-C174-9E7B1EB2D58D}"/>
              </a:ext>
            </a:extLst>
          </p:cNvPr>
          <p:cNvSpPr>
            <a:spLocks noGrp="1"/>
          </p:cNvSpPr>
          <p:nvPr>
            <p:ph type="sldNum" sz="quarter" idx="12"/>
          </p:nvPr>
        </p:nvSpPr>
        <p:spPr/>
        <p:txBody>
          <a:bodyPr/>
          <a:lstStyle/>
          <a:p>
            <a:fld id="{58EF2168-B50E-400E-A680-1521D715CBCF}" type="slidenum">
              <a:rPr lang="en-GB" smtClean="0"/>
              <a:t>‹#›</a:t>
            </a:fld>
            <a:endParaRPr lang="en-GB"/>
          </a:p>
        </p:txBody>
      </p:sp>
    </p:spTree>
    <p:extLst>
      <p:ext uri="{BB962C8B-B14F-4D97-AF65-F5344CB8AC3E}">
        <p14:creationId xmlns:p14="http://schemas.microsoft.com/office/powerpoint/2010/main" val="2710208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8467"/>
            <a:ext cx="12192000" cy="6866467"/>
            <a:chOff x="0" y="-8467"/>
            <a:chExt cx="12192000" cy="6866467"/>
          </a:xfrm>
        </p:grpSpPr>
        <p:cxnSp>
          <p:nvCxnSpPr>
            <p:cNvPr id="11" name="Google Shape;11;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1"/>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 name="Google Shape;21;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4" name="Google Shape;24;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5" name="Google Shape;25;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84145149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52A78F-9443-6F69-1F0F-7C5EDDC197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CED497-1190-9153-85D4-AE6EF24BE2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6ADFAF-2138-D663-8EFB-41C08310D7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AEB03A-C02A-4F09-A63D-2308C8A9EB72}" type="datetimeFigureOut">
              <a:rPr lang="en-GB" smtClean="0"/>
              <a:t>21/11/2024</a:t>
            </a:fld>
            <a:endParaRPr lang="en-GB"/>
          </a:p>
        </p:txBody>
      </p:sp>
      <p:sp>
        <p:nvSpPr>
          <p:cNvPr id="5" name="Footer Placeholder 4">
            <a:extLst>
              <a:ext uri="{FF2B5EF4-FFF2-40B4-BE49-F238E27FC236}">
                <a16:creationId xmlns:a16="http://schemas.microsoft.com/office/drawing/2014/main" id="{BDDDE0E3-5174-A7FA-6F5B-C6E716E655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D2BEDF6-47B8-2238-6D98-0069B6C7EB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EF2168-B50E-400E-A680-1521D715CBCF}" type="slidenum">
              <a:rPr lang="en-GB" smtClean="0"/>
              <a:t>‹#›</a:t>
            </a:fld>
            <a:endParaRPr lang="en-GB"/>
          </a:p>
        </p:txBody>
      </p:sp>
    </p:spTree>
    <p:extLst>
      <p:ext uri="{BB962C8B-B14F-4D97-AF65-F5344CB8AC3E}">
        <p14:creationId xmlns:p14="http://schemas.microsoft.com/office/powerpoint/2010/main" val="233545329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hyperlink" Target="https://youtu.be/sKFdKs_2wJY"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nBFnAcXHOUQ"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home.oxfordowl.co.uk/reading/reading-schemes-oxford-levels/essential-letters-and-sounds/"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6697" y="3217334"/>
            <a:ext cx="8596668" cy="1320800"/>
          </a:xfrm>
          <a:solidFill>
            <a:schemeClr val="tx1"/>
          </a:solidFill>
        </p:spPr>
        <p:txBody>
          <a:bodyPr>
            <a:noAutofit/>
          </a:bodyPr>
          <a:lstStyle/>
          <a:p>
            <a:pPr algn="ctr"/>
            <a:r>
              <a:rPr lang="en-GB" sz="6600" dirty="0">
                <a:solidFill>
                  <a:schemeClr val="accent2"/>
                </a:solidFill>
                <a:latin typeface="Calibri" panose="020F0502020204030204" pitchFamily="34" charset="0"/>
                <a:cs typeface="Calibri" panose="020F0502020204030204" pitchFamily="34" charset="0"/>
              </a:rPr>
              <a:t>Year </a:t>
            </a:r>
            <a:r>
              <a:rPr lang="en-GB" sz="6600" dirty="0" smtClean="0">
                <a:solidFill>
                  <a:schemeClr val="accent2"/>
                </a:solidFill>
                <a:latin typeface="Calibri" panose="020F0502020204030204" pitchFamily="34" charset="0"/>
                <a:cs typeface="Calibri" panose="020F0502020204030204" pitchFamily="34" charset="0"/>
              </a:rPr>
              <a:t>1 Reading </a:t>
            </a:r>
            <a:r>
              <a:rPr lang="en-GB" sz="6600" dirty="0">
                <a:solidFill>
                  <a:schemeClr val="accent2"/>
                </a:solidFill>
                <a:latin typeface="Calibri" panose="020F0502020204030204" pitchFamily="34" charset="0"/>
                <a:cs typeface="Calibri" panose="020F0502020204030204" pitchFamily="34" charset="0"/>
              </a:rPr>
              <a:t>and Phonics Workshop</a:t>
            </a:r>
            <a:br>
              <a:rPr lang="en-GB" sz="6600" dirty="0">
                <a:solidFill>
                  <a:schemeClr val="accent2"/>
                </a:solidFill>
                <a:latin typeface="Calibri" panose="020F0502020204030204" pitchFamily="34" charset="0"/>
                <a:cs typeface="Calibri" panose="020F0502020204030204" pitchFamily="34" charset="0"/>
              </a:rPr>
            </a:br>
            <a:endParaRPr lang="en-US" sz="6600" dirty="0">
              <a:solidFill>
                <a:schemeClr val="accent2"/>
              </a:solidFill>
              <a:latin typeface="Calibri" panose="020F0502020204030204" pitchFamily="34" charset="0"/>
              <a:cs typeface="Calibri" panose="020F0502020204030204" pitchFamily="34" charset="0"/>
            </a:endParaRPr>
          </a:p>
        </p:txBody>
      </p:sp>
      <p:pic>
        <p:nvPicPr>
          <p:cNvPr id="3" name="Picture 3">
            <a:extLst>
              <a:ext uri="{FF2B5EF4-FFF2-40B4-BE49-F238E27FC236}">
                <a16:creationId xmlns:a16="http://schemas.microsoft.com/office/drawing/2014/main" id="{10735E65-DE71-F52C-9B89-4DE0AFF29061}"/>
              </a:ext>
            </a:extLst>
          </p:cNvPr>
          <p:cNvPicPr>
            <a:picLocks noChangeAspect="1"/>
          </p:cNvPicPr>
          <p:nvPr/>
        </p:nvPicPr>
        <p:blipFill>
          <a:blip r:embed="rId3"/>
          <a:stretch>
            <a:fillRect/>
          </a:stretch>
        </p:blipFill>
        <p:spPr>
          <a:xfrm>
            <a:off x="0" y="0"/>
            <a:ext cx="3483526" cy="2322350"/>
          </a:xfrm>
          <a:prstGeom prst="rect">
            <a:avLst/>
          </a:prstGeom>
        </p:spPr>
      </p:pic>
    </p:spTree>
    <p:extLst>
      <p:ext uri="{BB962C8B-B14F-4D97-AF65-F5344CB8AC3E}">
        <p14:creationId xmlns:p14="http://schemas.microsoft.com/office/powerpoint/2010/main" val="19095093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aphicFrame>
        <p:nvGraphicFramePr>
          <p:cNvPr id="2" name="Diagram 1"/>
          <p:cNvGraphicFramePr/>
          <p:nvPr>
            <p:extLst>
              <p:ext uri="{D42A27DB-BD31-4B8C-83A1-F6EECF244321}">
                <p14:modId xmlns:p14="http://schemas.microsoft.com/office/powerpoint/2010/main" val="3917729867"/>
              </p:ext>
            </p:extLst>
          </p:nvPr>
        </p:nvGraphicFramePr>
        <p:xfrm>
          <a:off x="976964" y="10752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224366" y="64868"/>
            <a:ext cx="1210588" cy="646331"/>
          </a:xfrm>
          <a:prstGeom prst="rect">
            <a:avLst/>
          </a:prstGeom>
        </p:spPr>
        <p:txBody>
          <a:bodyPr wrap="none">
            <a:spAutoFit/>
          </a:bodyPr>
          <a:lstStyle/>
          <a:p>
            <a:r>
              <a:rPr lang="en-GB" sz="3600" dirty="0">
                <a:solidFill>
                  <a:schemeClr val="accent1">
                    <a:lumMod val="60000"/>
                    <a:lumOff val="40000"/>
                  </a:schemeClr>
                </a:solidFill>
              </a:rPr>
              <a:t>Aims</a:t>
            </a:r>
          </a:p>
        </p:txBody>
      </p:sp>
    </p:spTree>
    <p:extLst>
      <p:ext uri="{BB962C8B-B14F-4D97-AF65-F5344CB8AC3E}">
        <p14:creationId xmlns:p14="http://schemas.microsoft.com/office/powerpoint/2010/main" val="2624198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234" y="152400"/>
            <a:ext cx="8596668" cy="1320800"/>
          </a:xfrm>
        </p:spPr>
        <p:txBody>
          <a:bodyPr/>
          <a:lstStyle/>
          <a:p>
            <a:r>
              <a:rPr lang="en-GB" dirty="0" smtClean="0">
                <a:solidFill>
                  <a:schemeClr val="accent2"/>
                </a:solidFill>
              </a:rPr>
              <a:t>At </a:t>
            </a:r>
            <a:r>
              <a:rPr lang="en-GB" dirty="0" err="1" smtClean="0">
                <a:solidFill>
                  <a:schemeClr val="accent2"/>
                </a:solidFill>
              </a:rPr>
              <a:t>Knaphill</a:t>
            </a:r>
            <a:r>
              <a:rPr lang="en-GB" dirty="0" smtClean="0">
                <a:solidFill>
                  <a:schemeClr val="accent2"/>
                </a:solidFill>
              </a:rPr>
              <a:t> Lower School….</a:t>
            </a:r>
            <a:endParaRPr lang="en-GB" dirty="0">
              <a:solidFill>
                <a:schemeClr val="accent2"/>
              </a:solidFill>
            </a:endParaRPr>
          </a:p>
        </p:txBody>
      </p:sp>
      <p:sp>
        <p:nvSpPr>
          <p:cNvPr id="3" name="Rectangle 2"/>
          <p:cNvSpPr/>
          <p:nvPr/>
        </p:nvSpPr>
        <p:spPr>
          <a:xfrm>
            <a:off x="192617" y="985102"/>
            <a:ext cx="6096000" cy="495520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 </a:t>
            </a: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Reading is given the highest priority</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The school describes this as a ‘gateway’ skill, since being able to read helps pupils to access other areas of the curriculum. Staff support pupils to learn to read quickly</a:t>
            </a:r>
            <a:r>
              <a:rPr kumimoji="0" lang="en-GB" sz="1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sz="1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This begins as soon as children start in the early years</a:t>
            </a:r>
            <a:r>
              <a:rPr kumimoji="0" lang="en-GB" sz="1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Teachers expertly check that pupils have learned the intended sounds. </a:t>
            </a:r>
            <a:endParaRPr kumimoji="0" lang="en-GB" sz="1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Some </a:t>
            </a: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pupils need more help to keep up with their peers. This is provided quickly and effectively</a:t>
            </a:r>
            <a:r>
              <a:rPr kumimoji="0" lang="en-GB" sz="1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Pupils love to read books as well as listening to their teachers read to them.</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Books are a strong feature throughout the school and staff have carefully considered what books are available to pupils. </a:t>
            </a:r>
            <a:endParaRPr kumimoji="0" lang="en-GB" sz="1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There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is a clear focus on pupils being able to see themselves in the books that they read while developing cultural and moral awareness.” </a:t>
            </a:r>
            <a:r>
              <a:rPr kumimoji="0" lang="en-GB" sz="1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sz="2800" b="1" i="1"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Ofsted</a:t>
            </a:r>
            <a:r>
              <a:rPr kumimoji="0" lang="en-GB" sz="2800" b="1" i="1" u="none" strike="noStrike" kern="1200" cap="none" spc="0" normalizeH="0" baseline="0" noProof="0" dirty="0" smtClean="0">
                <a:ln>
                  <a:noFill/>
                </a:ln>
                <a:solidFill>
                  <a:srgbClr val="000000"/>
                </a:solidFill>
                <a:effectLst/>
                <a:uLnTx/>
                <a:uFillTx/>
                <a:latin typeface="Arial"/>
                <a:ea typeface="+mn-ea"/>
                <a:cs typeface="+mn-cs"/>
              </a:rPr>
              <a:t>, 2024 </a:t>
            </a:r>
            <a:endParaRPr kumimoji="0" lang="en-GB" sz="2800" b="1" i="1" u="none" strike="noStrike" kern="1200" cap="none" spc="0" normalizeH="0" baseline="0" noProof="0" dirty="0">
              <a:ln>
                <a:noFill/>
              </a:ln>
              <a:solidFill>
                <a:srgbClr val="000000"/>
              </a:solidFill>
              <a:effectLst/>
              <a:uLnTx/>
              <a:uFillTx/>
              <a:latin typeface="Arial"/>
              <a:ea typeface="+mn-ea"/>
              <a:cs typeface="+mn-cs"/>
            </a:endParaRPr>
          </a:p>
        </p:txBody>
      </p:sp>
      <p:pic>
        <p:nvPicPr>
          <p:cNvPr id="5" name="Picture 4"/>
          <p:cNvPicPr>
            <a:picLocks noChangeAspect="1"/>
          </p:cNvPicPr>
          <p:nvPr/>
        </p:nvPicPr>
        <p:blipFill>
          <a:blip r:embed="rId3"/>
          <a:stretch>
            <a:fillRect/>
          </a:stretch>
        </p:blipFill>
        <p:spPr>
          <a:xfrm>
            <a:off x="6097595" y="790497"/>
            <a:ext cx="6229669" cy="4562088"/>
          </a:xfrm>
          <a:prstGeom prst="rect">
            <a:avLst/>
          </a:prstGeom>
        </p:spPr>
      </p:pic>
    </p:spTree>
    <p:extLst>
      <p:ext uri="{BB962C8B-B14F-4D97-AF65-F5344CB8AC3E}">
        <p14:creationId xmlns:p14="http://schemas.microsoft.com/office/powerpoint/2010/main" val="97984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962" y="313509"/>
            <a:ext cx="8841040" cy="1616891"/>
          </a:xfrm>
        </p:spPr>
        <p:txBody>
          <a:bodyPr/>
          <a:lstStyle/>
          <a:p>
            <a:r>
              <a:rPr lang="en-GB" dirty="0"/>
              <a:t>Reading in Year One </a:t>
            </a:r>
          </a:p>
        </p:txBody>
      </p:sp>
      <p:graphicFrame>
        <p:nvGraphicFramePr>
          <p:cNvPr id="5" name="Diagram 4"/>
          <p:cNvGraphicFramePr/>
          <p:nvPr>
            <p:extLst>
              <p:ext uri="{D42A27DB-BD31-4B8C-83A1-F6EECF244321}">
                <p14:modId xmlns:p14="http://schemas.microsoft.com/office/powerpoint/2010/main" val="1208225323"/>
              </p:ext>
            </p:extLst>
          </p:nvPr>
        </p:nvGraphicFramePr>
        <p:xfrm>
          <a:off x="263145" y="648147"/>
          <a:ext cx="10574391"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2622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6" name="Rectangle 5"/>
          <p:cNvSpPr/>
          <p:nvPr/>
        </p:nvSpPr>
        <p:spPr>
          <a:xfrm>
            <a:off x="2897655" y="633175"/>
            <a:ext cx="4086375" cy="76944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400" b="1" i="0" u="none" strike="noStrike" kern="0" cap="none" spc="0" normalizeH="0" baseline="0" noProof="0" dirty="0">
                <a:ln>
                  <a:noFill/>
                </a:ln>
                <a:solidFill>
                  <a:schemeClr val="accent2"/>
                </a:solidFill>
                <a:effectLst/>
                <a:uLnTx/>
                <a:uFillTx/>
                <a:latin typeface="Calibri Light" panose="020F0302020204030204"/>
                <a:ea typeface="+mj-ea"/>
                <a:cs typeface="+mj-cs"/>
              </a:rPr>
              <a:t>What is Phonics? </a:t>
            </a:r>
            <a:endParaRPr kumimoji="0" lang="en-GB" sz="1800" b="0" i="0" u="none" strike="noStrike" kern="0" cap="none" spc="0" normalizeH="0" baseline="0" noProof="0" dirty="0">
              <a:ln>
                <a:noFill/>
              </a:ln>
              <a:solidFill>
                <a:schemeClr val="accent2"/>
              </a:solidFill>
              <a:effectLst/>
              <a:uLnTx/>
              <a:uFillTx/>
            </a:endParaRPr>
          </a:p>
        </p:txBody>
      </p:sp>
      <p:sp>
        <p:nvSpPr>
          <p:cNvPr id="7" name="Rectangle 6"/>
          <p:cNvSpPr/>
          <p:nvPr/>
        </p:nvSpPr>
        <p:spPr>
          <a:xfrm>
            <a:off x="871817" y="1751042"/>
            <a:ext cx="9115737" cy="3451201"/>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GB" sz="3200" dirty="0">
                <a:latin typeface="Calibri" panose="020F0502020204030204" pitchFamily="34" charset="0"/>
                <a:cs typeface="Calibri" panose="020F0502020204030204" pitchFamily="34" charset="0"/>
              </a:rPr>
              <a:t>A method of teaching beginners to read and pronounce words by learning to associate letters or letter groups with the sounds they represent. </a:t>
            </a:r>
          </a:p>
          <a:p>
            <a:pPr marL="228600" lvl="0" indent="-228600">
              <a:lnSpc>
                <a:spcPct val="90000"/>
              </a:lnSpc>
              <a:spcBef>
                <a:spcPts val="1000"/>
              </a:spcBef>
              <a:buFont typeface="Arial" panose="020B0604020202020204" pitchFamily="34" charset="0"/>
              <a:buChar char="•"/>
            </a:pPr>
            <a:endParaRPr lang="en-GB" sz="3200" dirty="0">
              <a:latin typeface="Calibri" panose="020F0502020204030204" pitchFamily="34" charset="0"/>
              <a:cs typeface="Calibri" panose="020F0502020204030204" pitchFamily="34" charset="0"/>
            </a:endParaRPr>
          </a:p>
          <a:p>
            <a:pPr marL="228600" lvl="0" indent="-228600">
              <a:lnSpc>
                <a:spcPct val="90000"/>
              </a:lnSpc>
              <a:spcBef>
                <a:spcPts val="1000"/>
              </a:spcBef>
              <a:buFont typeface="Arial" panose="020B0604020202020204" pitchFamily="34" charset="0"/>
              <a:buChar char="•"/>
            </a:pPr>
            <a:r>
              <a:rPr lang="en-GB" sz="3200" dirty="0">
                <a:latin typeface="Calibri" panose="020F0502020204030204" pitchFamily="34" charset="0"/>
                <a:cs typeface="Calibri" panose="020F0502020204030204" pitchFamily="34" charset="0"/>
              </a:rPr>
              <a:t>There are 44 main sounds in the English Language. Each sound is represented by a grapheme (the written representation of a sound)</a:t>
            </a:r>
            <a:endParaRPr lang="en-GB" sz="3200" dirty="0">
              <a:solidFill>
                <a:prstClr val="black"/>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7002183" y="4683762"/>
            <a:ext cx="4995734" cy="2120696"/>
          </a:xfrm>
          <a:prstGeom prst="rect">
            <a:avLst/>
          </a:prstGeom>
        </p:spPr>
      </p:pic>
    </p:spTree>
    <p:extLst>
      <p:ext uri="{BB962C8B-B14F-4D97-AF65-F5344CB8AC3E}">
        <p14:creationId xmlns:p14="http://schemas.microsoft.com/office/powerpoint/2010/main" val="675529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4" name="Rectangle 3"/>
          <p:cNvSpPr/>
          <p:nvPr/>
        </p:nvSpPr>
        <p:spPr>
          <a:xfrm>
            <a:off x="334728" y="-58072"/>
            <a:ext cx="9645884" cy="5693866"/>
          </a:xfrm>
          <a:prstGeom prst="rect">
            <a:avLst/>
          </a:prstGeom>
        </p:spPr>
        <p:txBody>
          <a:bodyPr wrap="square">
            <a:spAutoFit/>
          </a:bodyPr>
          <a:lstStyle/>
          <a:p>
            <a:r>
              <a:rPr lang="en-GB" sz="2800" b="1" dirty="0">
                <a:latin typeface="Calibri" panose="020F0502020204030204" pitchFamily="34" charset="0"/>
                <a:cs typeface="Calibri" panose="020F0502020204030204" pitchFamily="34" charset="0"/>
              </a:rPr>
              <a:t>Phoneme:</a:t>
            </a:r>
            <a:r>
              <a:rPr lang="en-GB" sz="2800" dirty="0">
                <a:latin typeface="Calibri" panose="020F0502020204030204" pitchFamily="34" charset="0"/>
                <a:cs typeface="Calibri" panose="020F0502020204030204" pitchFamily="34" charset="0"/>
              </a:rPr>
              <a:t> the smallest single identifiable sound in a word. For </a:t>
            </a:r>
            <a:r>
              <a:rPr lang="en-GB" sz="2800" dirty="0" err="1">
                <a:latin typeface="Calibri" panose="020F0502020204030204" pitchFamily="34" charset="0"/>
                <a:cs typeface="Calibri" panose="020F0502020204030204" pitchFamily="34" charset="0"/>
              </a:rPr>
              <a:t>example,in</a:t>
            </a:r>
            <a:r>
              <a:rPr lang="en-GB" sz="2800" dirty="0">
                <a:latin typeface="Calibri" panose="020F0502020204030204" pitchFamily="34" charset="0"/>
                <a:cs typeface="Calibri" panose="020F0502020204030204" pitchFamily="34" charset="0"/>
              </a:rPr>
              <a:t> the word 'cat' there are three phonemes c/a/t.</a:t>
            </a:r>
          </a:p>
          <a:p>
            <a:endParaRPr lang="en-GB" sz="2800" dirty="0">
              <a:latin typeface="Calibri" panose="020F0502020204030204" pitchFamily="34" charset="0"/>
              <a:cs typeface="Calibri" panose="020F0502020204030204" pitchFamily="34" charset="0"/>
            </a:endParaRPr>
          </a:p>
          <a:p>
            <a:r>
              <a:rPr lang="en-GB" sz="2800" b="1" dirty="0">
                <a:latin typeface="Calibri" panose="020F0502020204030204" pitchFamily="34" charset="0"/>
                <a:cs typeface="Calibri" panose="020F0502020204030204" pitchFamily="34" charset="0"/>
              </a:rPr>
              <a:t>Grapheme:</a:t>
            </a:r>
            <a:r>
              <a:rPr lang="en-GB" sz="2800" dirty="0">
                <a:latin typeface="Calibri" panose="020F0502020204030204" pitchFamily="34" charset="0"/>
                <a:cs typeface="Calibri" panose="020F0502020204030204" pitchFamily="34" charset="0"/>
              </a:rPr>
              <a:t> the written representation of a sound.</a:t>
            </a:r>
          </a:p>
          <a:p>
            <a:endParaRPr lang="en-GB" sz="2800" dirty="0">
              <a:latin typeface="Calibri" panose="020F0502020204030204" pitchFamily="34" charset="0"/>
              <a:cs typeface="Calibri" panose="020F0502020204030204" pitchFamily="34" charset="0"/>
            </a:endParaRPr>
          </a:p>
          <a:p>
            <a:r>
              <a:rPr lang="en-GB" sz="2800" b="1" dirty="0">
                <a:latin typeface="Calibri" panose="020F0502020204030204" pitchFamily="34" charset="0"/>
                <a:cs typeface="Calibri" panose="020F0502020204030204" pitchFamily="34" charset="0"/>
              </a:rPr>
              <a:t>Digraph: </a:t>
            </a:r>
            <a:r>
              <a:rPr lang="en-GB" sz="2800" dirty="0">
                <a:latin typeface="Calibri" panose="020F0502020204030204" pitchFamily="34" charset="0"/>
                <a:cs typeface="Calibri" panose="020F0502020204030204" pitchFamily="34" charset="0"/>
              </a:rPr>
              <a:t>two letters making one sound. For example, /</a:t>
            </a:r>
            <a:r>
              <a:rPr lang="en-GB" sz="2800" dirty="0" err="1">
                <a:latin typeface="Calibri" panose="020F0502020204030204" pitchFamily="34" charset="0"/>
                <a:cs typeface="Calibri" panose="020F0502020204030204" pitchFamily="34" charset="0"/>
              </a:rPr>
              <a:t>sh</a:t>
            </a:r>
            <a:r>
              <a:rPr lang="en-GB" sz="2800" dirty="0">
                <a:latin typeface="Calibri" panose="020F0502020204030204" pitchFamily="34" charset="0"/>
                <a:cs typeface="Calibri" panose="020F0502020204030204" pitchFamily="34" charset="0"/>
              </a:rPr>
              <a:t>/ in the word '</a:t>
            </a:r>
            <a:r>
              <a:rPr lang="en-GB" sz="2800" dirty="0">
                <a:solidFill>
                  <a:schemeClr val="accent2"/>
                </a:solidFill>
                <a:latin typeface="Calibri" panose="020F0502020204030204" pitchFamily="34" charset="0"/>
                <a:cs typeface="Calibri" panose="020F0502020204030204" pitchFamily="34" charset="0"/>
              </a:rPr>
              <a:t>sh</a:t>
            </a:r>
            <a:r>
              <a:rPr lang="en-GB" sz="2800" dirty="0">
                <a:latin typeface="Calibri" panose="020F0502020204030204" pitchFamily="34" charset="0"/>
                <a:cs typeface="Calibri" panose="020F0502020204030204" pitchFamily="34" charset="0"/>
              </a:rPr>
              <a:t>op'. </a:t>
            </a:r>
          </a:p>
          <a:p>
            <a:endParaRPr lang="en-GB" sz="2800" dirty="0">
              <a:latin typeface="Calibri" panose="020F0502020204030204" pitchFamily="34" charset="0"/>
              <a:cs typeface="Calibri" panose="020F0502020204030204" pitchFamily="34" charset="0"/>
            </a:endParaRPr>
          </a:p>
          <a:p>
            <a:r>
              <a:rPr lang="en-GB" sz="2800" b="1" dirty="0" err="1">
                <a:latin typeface="Calibri" panose="020F0502020204030204" pitchFamily="34" charset="0"/>
                <a:cs typeface="Calibri" panose="020F0502020204030204" pitchFamily="34" charset="0"/>
              </a:rPr>
              <a:t>Trigraph</a:t>
            </a:r>
            <a:r>
              <a:rPr lang="en-GB" sz="2800" b="1" dirty="0">
                <a:latin typeface="Calibri" panose="020F0502020204030204" pitchFamily="34" charset="0"/>
                <a:cs typeface="Calibri" panose="020F0502020204030204" pitchFamily="34" charset="0"/>
              </a:rPr>
              <a:t>:</a:t>
            </a:r>
            <a:r>
              <a:rPr lang="en-GB" sz="2800" dirty="0">
                <a:latin typeface="Calibri" panose="020F0502020204030204" pitchFamily="34" charset="0"/>
                <a:cs typeface="Calibri" panose="020F0502020204030204" pitchFamily="34" charset="0"/>
              </a:rPr>
              <a:t> three letters making one sound. For example, /</a:t>
            </a:r>
            <a:r>
              <a:rPr lang="en-GB" sz="2800" dirty="0" err="1">
                <a:latin typeface="Calibri" panose="020F0502020204030204" pitchFamily="34" charset="0"/>
                <a:cs typeface="Calibri" panose="020F0502020204030204" pitchFamily="34" charset="0"/>
              </a:rPr>
              <a:t>igh</a:t>
            </a:r>
            <a:r>
              <a:rPr lang="en-GB" sz="2800" dirty="0">
                <a:latin typeface="Calibri" panose="020F0502020204030204" pitchFamily="34" charset="0"/>
                <a:cs typeface="Calibri" panose="020F0502020204030204" pitchFamily="34" charset="0"/>
              </a:rPr>
              <a:t>/ in the word 'n</a:t>
            </a:r>
            <a:r>
              <a:rPr lang="en-GB" sz="2800" dirty="0">
                <a:solidFill>
                  <a:schemeClr val="accent2"/>
                </a:solidFill>
                <a:latin typeface="Calibri" panose="020F0502020204030204" pitchFamily="34" charset="0"/>
                <a:cs typeface="Calibri" panose="020F0502020204030204" pitchFamily="34" charset="0"/>
              </a:rPr>
              <a:t>igh</a:t>
            </a:r>
            <a:r>
              <a:rPr lang="en-GB" sz="2800" dirty="0">
                <a:latin typeface="Calibri" panose="020F0502020204030204" pitchFamily="34" charset="0"/>
                <a:cs typeface="Calibri" panose="020F0502020204030204" pitchFamily="34" charset="0"/>
              </a:rPr>
              <a:t>t'. </a:t>
            </a:r>
          </a:p>
          <a:p>
            <a:endParaRPr lang="en-GB" sz="2800" dirty="0">
              <a:latin typeface="Calibri" panose="020F0502020204030204" pitchFamily="34" charset="0"/>
              <a:cs typeface="Calibri" panose="020F0502020204030204" pitchFamily="34" charset="0"/>
            </a:endParaRPr>
          </a:p>
          <a:p>
            <a:r>
              <a:rPr lang="en-GB" sz="2800" b="1" dirty="0">
                <a:latin typeface="Calibri" panose="020F0502020204030204" pitchFamily="34" charset="0"/>
                <a:cs typeface="Calibri" panose="020F0502020204030204" pitchFamily="34" charset="0"/>
              </a:rPr>
              <a:t>Split digraph: </a:t>
            </a:r>
            <a:r>
              <a:rPr lang="en-GB" sz="2800" dirty="0">
                <a:latin typeface="Calibri" panose="020F0502020204030204" pitchFamily="34" charset="0"/>
                <a:cs typeface="Calibri" panose="020F0502020204030204" pitchFamily="34" charset="0"/>
              </a:rPr>
              <a:t>two vowel letters but are split by one or more consonants. For example, /a-e/ in the word 'c</a:t>
            </a:r>
            <a:r>
              <a:rPr lang="en-GB" sz="2800" dirty="0">
                <a:solidFill>
                  <a:srgbClr val="00B050"/>
                </a:solidFill>
                <a:latin typeface="Calibri" panose="020F0502020204030204" pitchFamily="34" charset="0"/>
                <a:cs typeface="Calibri" panose="020F0502020204030204" pitchFamily="34" charset="0"/>
              </a:rPr>
              <a:t>a</a:t>
            </a:r>
            <a:r>
              <a:rPr lang="en-GB" sz="2800" dirty="0">
                <a:latin typeface="Calibri" panose="020F0502020204030204" pitchFamily="34" charset="0"/>
                <a:cs typeface="Calibri" panose="020F0502020204030204" pitchFamily="34" charset="0"/>
              </a:rPr>
              <a:t>k</a:t>
            </a:r>
            <a:r>
              <a:rPr lang="en-GB" sz="2800" dirty="0">
                <a:solidFill>
                  <a:schemeClr val="accent2"/>
                </a:solidFill>
                <a:latin typeface="Calibri" panose="020F0502020204030204" pitchFamily="34" charset="0"/>
                <a:cs typeface="Calibri" panose="020F0502020204030204" pitchFamily="34" charset="0"/>
              </a:rPr>
              <a:t>e</a:t>
            </a:r>
            <a:r>
              <a:rPr lang="en-GB" sz="2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196807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3" name="TextBox 2"/>
          <p:cNvSpPr txBox="1"/>
          <p:nvPr/>
        </p:nvSpPr>
        <p:spPr>
          <a:xfrm>
            <a:off x="546957" y="2788487"/>
            <a:ext cx="9177065" cy="830997"/>
          </a:xfrm>
          <a:prstGeom prst="rect">
            <a:avLst/>
          </a:prstGeom>
          <a:noFill/>
        </p:spPr>
        <p:txBody>
          <a:bodyPr wrap="square" rtlCol="0">
            <a:spAutoFit/>
          </a:bodyPr>
          <a:lstStyle/>
          <a:p>
            <a:r>
              <a:rPr lang="en-GB" sz="4800" dirty="0">
                <a:latin typeface="Calibri" panose="020F0502020204030204" pitchFamily="34" charset="0"/>
                <a:cs typeface="Calibri" panose="020F0502020204030204" pitchFamily="34" charset="0"/>
              </a:rPr>
              <a:t> Harder to read and spell words </a:t>
            </a:r>
          </a:p>
        </p:txBody>
      </p:sp>
      <p:sp>
        <p:nvSpPr>
          <p:cNvPr id="15" name="TextBox 14"/>
          <p:cNvSpPr txBox="1"/>
          <p:nvPr/>
        </p:nvSpPr>
        <p:spPr>
          <a:xfrm>
            <a:off x="471020" y="1806847"/>
            <a:ext cx="7507705" cy="830997"/>
          </a:xfrm>
          <a:prstGeom prst="rect">
            <a:avLst/>
          </a:prstGeom>
          <a:noFill/>
        </p:spPr>
        <p:txBody>
          <a:bodyPr wrap="square" rtlCol="0">
            <a:spAutoFit/>
          </a:bodyPr>
          <a:lstStyle/>
          <a:p>
            <a:r>
              <a:rPr lang="en-GB" sz="4800" dirty="0">
                <a:latin typeface="Calibri" panose="020F0502020204030204" pitchFamily="34" charset="0"/>
                <a:cs typeface="Calibri" panose="020F0502020204030204" pitchFamily="34" charset="0"/>
              </a:rPr>
              <a:t>“Robot Talk” </a:t>
            </a:r>
          </a:p>
        </p:txBody>
      </p:sp>
      <p:sp>
        <p:nvSpPr>
          <p:cNvPr id="16" name="TextBox 15"/>
          <p:cNvSpPr txBox="1"/>
          <p:nvPr/>
        </p:nvSpPr>
        <p:spPr>
          <a:xfrm>
            <a:off x="717675" y="4076312"/>
            <a:ext cx="3994025" cy="830997"/>
          </a:xfrm>
          <a:prstGeom prst="rect">
            <a:avLst/>
          </a:prstGeom>
          <a:noFill/>
        </p:spPr>
        <p:txBody>
          <a:bodyPr wrap="square" rtlCol="0">
            <a:spAutoFit/>
          </a:bodyPr>
          <a:lstStyle/>
          <a:p>
            <a:r>
              <a:rPr lang="en-GB" sz="4800" dirty="0">
                <a:latin typeface="Calibri" panose="020F0502020204030204" pitchFamily="34" charset="0"/>
                <a:cs typeface="Calibri" panose="020F0502020204030204" pitchFamily="34" charset="0"/>
              </a:rPr>
              <a:t>Blending  </a:t>
            </a:r>
          </a:p>
        </p:txBody>
      </p:sp>
      <p:sp>
        <p:nvSpPr>
          <p:cNvPr id="17" name="TextBox 16"/>
          <p:cNvSpPr txBox="1"/>
          <p:nvPr/>
        </p:nvSpPr>
        <p:spPr>
          <a:xfrm>
            <a:off x="717675" y="5077704"/>
            <a:ext cx="7507705" cy="830997"/>
          </a:xfrm>
          <a:prstGeom prst="rect">
            <a:avLst/>
          </a:prstGeom>
          <a:noFill/>
        </p:spPr>
        <p:txBody>
          <a:bodyPr wrap="square" rtlCol="0">
            <a:spAutoFit/>
          </a:bodyPr>
          <a:lstStyle/>
          <a:p>
            <a:r>
              <a:rPr lang="en-GB" sz="4800" dirty="0">
                <a:latin typeface="Calibri" panose="020F0502020204030204" pitchFamily="34" charset="0"/>
                <a:cs typeface="Calibri" panose="020F0502020204030204" pitchFamily="34" charset="0"/>
              </a:rPr>
              <a:t>Segmenting  </a:t>
            </a:r>
          </a:p>
        </p:txBody>
      </p:sp>
      <p:sp>
        <p:nvSpPr>
          <p:cNvPr id="20" name="TextBox 19"/>
          <p:cNvSpPr txBox="1"/>
          <p:nvPr/>
        </p:nvSpPr>
        <p:spPr>
          <a:xfrm>
            <a:off x="471020" y="414970"/>
            <a:ext cx="9670374" cy="769441"/>
          </a:xfrm>
          <a:prstGeom prst="rect">
            <a:avLst/>
          </a:prstGeom>
          <a:noFill/>
        </p:spPr>
        <p:txBody>
          <a:bodyPr wrap="square" rtlCol="0">
            <a:spAutoFit/>
          </a:bodyPr>
          <a:lstStyle/>
          <a:p>
            <a:r>
              <a:rPr lang="en-GB" sz="4400" u="sng" dirty="0">
                <a:solidFill>
                  <a:schemeClr val="accent2"/>
                </a:solidFill>
                <a:latin typeface="Calibri" panose="020F0502020204030204" pitchFamily="34" charset="0"/>
                <a:cs typeface="Calibri" panose="020F0502020204030204" pitchFamily="34" charset="0"/>
              </a:rPr>
              <a:t>Some other terms you might hear…. </a:t>
            </a:r>
          </a:p>
        </p:txBody>
      </p:sp>
      <p:pic>
        <p:nvPicPr>
          <p:cNvPr id="2" name="Picture 1"/>
          <p:cNvPicPr>
            <a:picLocks noChangeAspect="1"/>
          </p:cNvPicPr>
          <p:nvPr/>
        </p:nvPicPr>
        <p:blipFill>
          <a:blip r:embed="rId3"/>
          <a:stretch>
            <a:fillRect/>
          </a:stretch>
        </p:blipFill>
        <p:spPr>
          <a:xfrm>
            <a:off x="4021137" y="1709734"/>
            <a:ext cx="1152525" cy="781050"/>
          </a:xfrm>
          <a:prstGeom prst="rect">
            <a:avLst/>
          </a:prstGeom>
        </p:spPr>
      </p:pic>
      <p:pic>
        <p:nvPicPr>
          <p:cNvPr id="4" name="Picture 3"/>
          <p:cNvPicPr>
            <a:picLocks noChangeAspect="1"/>
          </p:cNvPicPr>
          <p:nvPr/>
        </p:nvPicPr>
        <p:blipFill>
          <a:blip r:embed="rId4"/>
          <a:stretch>
            <a:fillRect/>
          </a:stretch>
        </p:blipFill>
        <p:spPr>
          <a:xfrm>
            <a:off x="3249363" y="4097867"/>
            <a:ext cx="1133475" cy="752475"/>
          </a:xfrm>
          <a:prstGeom prst="rect">
            <a:avLst/>
          </a:prstGeom>
        </p:spPr>
      </p:pic>
      <p:pic>
        <p:nvPicPr>
          <p:cNvPr id="5" name="Picture 4"/>
          <p:cNvPicPr>
            <a:picLocks noChangeAspect="1"/>
          </p:cNvPicPr>
          <p:nvPr/>
        </p:nvPicPr>
        <p:blipFill>
          <a:blip r:embed="rId5"/>
          <a:stretch>
            <a:fillRect/>
          </a:stretch>
        </p:blipFill>
        <p:spPr>
          <a:xfrm>
            <a:off x="4444517" y="3749496"/>
            <a:ext cx="1695450" cy="1400175"/>
          </a:xfrm>
          <a:prstGeom prst="rect">
            <a:avLst/>
          </a:prstGeom>
        </p:spPr>
      </p:pic>
      <p:pic>
        <p:nvPicPr>
          <p:cNvPr id="6" name="Picture 5"/>
          <p:cNvPicPr>
            <a:picLocks noChangeAspect="1"/>
          </p:cNvPicPr>
          <p:nvPr/>
        </p:nvPicPr>
        <p:blipFill>
          <a:blip r:embed="rId6"/>
          <a:stretch>
            <a:fillRect/>
          </a:stretch>
        </p:blipFill>
        <p:spPr>
          <a:xfrm>
            <a:off x="3900969" y="5223933"/>
            <a:ext cx="6553200" cy="733425"/>
          </a:xfrm>
          <a:prstGeom prst="rect">
            <a:avLst/>
          </a:prstGeom>
        </p:spPr>
      </p:pic>
      <p:pic>
        <p:nvPicPr>
          <p:cNvPr id="7" name="Picture 6"/>
          <p:cNvPicPr>
            <a:picLocks noChangeAspect="1"/>
          </p:cNvPicPr>
          <p:nvPr/>
        </p:nvPicPr>
        <p:blipFill>
          <a:blip r:embed="rId7"/>
          <a:stretch>
            <a:fillRect/>
          </a:stretch>
        </p:blipFill>
        <p:spPr>
          <a:xfrm>
            <a:off x="8626369" y="2073648"/>
            <a:ext cx="1943100" cy="1724025"/>
          </a:xfrm>
          <a:prstGeom prst="rect">
            <a:avLst/>
          </a:prstGeom>
        </p:spPr>
      </p:pic>
    </p:spTree>
    <p:extLst>
      <p:ext uri="{BB962C8B-B14F-4D97-AF65-F5344CB8AC3E}">
        <p14:creationId xmlns:p14="http://schemas.microsoft.com/office/powerpoint/2010/main" val="3148451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96668" cy="1320800"/>
          </a:xfrm>
        </p:spPr>
        <p:txBody>
          <a:bodyPr/>
          <a:lstStyle/>
          <a:p>
            <a:r>
              <a:rPr lang="en-GB" dirty="0" smtClean="0"/>
              <a:t>What does the Research tell us. </a:t>
            </a:r>
            <a:endParaRPr lang="en-GB" dirty="0"/>
          </a:p>
        </p:txBody>
      </p:sp>
      <p:pic>
        <p:nvPicPr>
          <p:cNvPr id="4" name="Picture 3">
            <a:extLst>
              <a:ext uri="{FF2B5EF4-FFF2-40B4-BE49-F238E27FC236}">
                <a16:creationId xmlns:a16="http://schemas.microsoft.com/office/drawing/2014/main" id="{87C345C5-39A9-7C90-A133-19C2EDC23C65}"/>
              </a:ext>
            </a:extLst>
          </p:cNvPr>
          <p:cNvPicPr>
            <a:picLocks noChangeAspect="1"/>
          </p:cNvPicPr>
          <p:nvPr/>
        </p:nvPicPr>
        <p:blipFill rotWithShape="1">
          <a:blip r:embed="rId3"/>
          <a:srcRect t="5579" b="36881"/>
          <a:stretch/>
        </p:blipFill>
        <p:spPr>
          <a:xfrm>
            <a:off x="129527" y="847834"/>
            <a:ext cx="7208061" cy="4748925"/>
          </a:xfrm>
          <a:prstGeom prst="rect">
            <a:avLst/>
          </a:prstGeom>
        </p:spPr>
      </p:pic>
    </p:spTree>
    <p:extLst>
      <p:ext uri="{BB962C8B-B14F-4D97-AF65-F5344CB8AC3E}">
        <p14:creationId xmlns:p14="http://schemas.microsoft.com/office/powerpoint/2010/main" val="3792446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pic>
        <p:nvPicPr>
          <p:cNvPr id="3" name="Picture 2"/>
          <p:cNvPicPr>
            <a:picLocks noChangeAspect="1"/>
          </p:cNvPicPr>
          <p:nvPr/>
        </p:nvPicPr>
        <p:blipFill>
          <a:blip r:embed="rId3"/>
          <a:stretch>
            <a:fillRect/>
          </a:stretch>
        </p:blipFill>
        <p:spPr>
          <a:xfrm>
            <a:off x="793848" y="248578"/>
            <a:ext cx="8520518" cy="6232257"/>
          </a:xfrm>
          <a:prstGeom prst="rect">
            <a:avLst/>
          </a:prstGeom>
        </p:spPr>
      </p:pic>
    </p:spTree>
    <p:extLst>
      <p:ext uri="{BB962C8B-B14F-4D97-AF65-F5344CB8AC3E}">
        <p14:creationId xmlns:p14="http://schemas.microsoft.com/office/powerpoint/2010/main" val="379313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03512" y="6497598"/>
            <a:ext cx="1661032" cy="230832"/>
          </a:xfrm>
          <a:prstGeom prst="rect">
            <a:avLst/>
          </a:prstGeom>
        </p:spPr>
        <p:txBody>
          <a:bodyPr wrap="none">
            <a:spAutoFit/>
          </a:bodyPr>
          <a:lstStyle/>
          <a:p>
            <a:r>
              <a:rPr lang="en-US" sz="900" dirty="0">
                <a:solidFill>
                  <a:srgbClr val="191C51"/>
                </a:solidFill>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667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2068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rPr>
              <a:t>ELS Progression</a:t>
            </a:r>
            <a:endParaRPr lang="en-GB" sz="3500" b="1" dirty="0">
              <a:solidFill>
                <a:srgbClr val="82368C"/>
              </a:solidFill>
              <a:effectLst/>
              <a:cs typeface="Calibri"/>
            </a:endParaRPr>
          </a:p>
        </p:txBody>
      </p:sp>
      <p:sp>
        <p:nvSpPr>
          <p:cNvPr id="7" name="Rectangle 6">
            <a:extLst>
              <a:ext uri="{FF2B5EF4-FFF2-40B4-BE49-F238E27FC236}">
                <a16:creationId xmlns:a16="http://schemas.microsoft.com/office/drawing/2014/main" id="{62BEE2E2-F170-4E43-BFD6-0D9397107AD3}"/>
              </a:ext>
            </a:extLst>
          </p:cNvPr>
          <p:cNvSpPr/>
          <p:nvPr/>
        </p:nvSpPr>
        <p:spPr>
          <a:xfrm>
            <a:off x="2068672" y="1582436"/>
            <a:ext cx="8126712" cy="892552"/>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4"/>
          <a:stretch>
            <a:fillRect/>
          </a:stretch>
        </p:blipFill>
        <p:spPr>
          <a:xfrm>
            <a:off x="8471306" y="426526"/>
            <a:ext cx="1724025" cy="581025"/>
          </a:xfrm>
          <a:prstGeom prst="rect">
            <a:avLst/>
          </a:prstGeom>
        </p:spPr>
      </p:pic>
      <p:pic>
        <p:nvPicPr>
          <p:cNvPr id="9" name="Picture 9" descr="Table&#10;&#10;Description automatically generated">
            <a:extLst>
              <a:ext uri="{FF2B5EF4-FFF2-40B4-BE49-F238E27FC236}">
                <a16:creationId xmlns:a16="http://schemas.microsoft.com/office/drawing/2014/main" id="{A37B81C4-3ABF-4C96-84F3-2F5D23AD85DB}"/>
              </a:ext>
            </a:extLst>
          </p:cNvPr>
          <p:cNvPicPr>
            <a:picLocks noChangeAspect="1"/>
          </p:cNvPicPr>
          <p:nvPr/>
        </p:nvPicPr>
        <p:blipFill>
          <a:blip r:embed="rId5"/>
          <a:stretch>
            <a:fillRect/>
          </a:stretch>
        </p:blipFill>
        <p:spPr>
          <a:xfrm>
            <a:off x="2438400" y="1708228"/>
            <a:ext cx="8525534" cy="3282952"/>
          </a:xfrm>
          <a:prstGeom prst="rect">
            <a:avLst/>
          </a:prstGeom>
        </p:spPr>
      </p:pic>
    </p:spTree>
    <p:extLst>
      <p:ext uri="{BB962C8B-B14F-4D97-AF65-F5344CB8AC3E}">
        <p14:creationId xmlns:p14="http://schemas.microsoft.com/office/powerpoint/2010/main" val="312754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03512" y="6497598"/>
            <a:ext cx="1661032" cy="230832"/>
          </a:xfrm>
          <a:prstGeom prst="rect">
            <a:avLst/>
          </a:prstGeom>
        </p:spPr>
        <p:txBody>
          <a:bodyPr wrap="none">
            <a:spAutoFit/>
          </a:bodyPr>
          <a:lstStyle/>
          <a:p>
            <a:r>
              <a:rPr lang="en-US" sz="900" dirty="0">
                <a:solidFill>
                  <a:srgbClr val="191C51"/>
                </a:solidFill>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667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2068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rPr>
              <a:t>ELS Progression</a:t>
            </a:r>
            <a:endParaRPr lang="en-GB" sz="3500" b="1" dirty="0">
              <a:solidFill>
                <a:srgbClr val="82368C"/>
              </a:solidFill>
              <a:effectLst/>
              <a:cs typeface="Calibri"/>
            </a:endParaRPr>
          </a:p>
        </p:txBody>
      </p:sp>
      <p:sp>
        <p:nvSpPr>
          <p:cNvPr id="7" name="Rectangle 6">
            <a:extLst>
              <a:ext uri="{FF2B5EF4-FFF2-40B4-BE49-F238E27FC236}">
                <a16:creationId xmlns:a16="http://schemas.microsoft.com/office/drawing/2014/main" id="{62BEE2E2-F170-4E43-BFD6-0D9397107AD3}"/>
              </a:ext>
            </a:extLst>
          </p:cNvPr>
          <p:cNvSpPr/>
          <p:nvPr/>
        </p:nvSpPr>
        <p:spPr>
          <a:xfrm>
            <a:off x="2068672" y="1582436"/>
            <a:ext cx="8126712" cy="892552"/>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4"/>
          <a:stretch>
            <a:fillRect/>
          </a:stretch>
        </p:blipFill>
        <p:spPr>
          <a:xfrm>
            <a:off x="8471306" y="426526"/>
            <a:ext cx="1724025" cy="581025"/>
          </a:xfrm>
          <a:prstGeom prst="rect">
            <a:avLst/>
          </a:prstGeom>
        </p:spPr>
      </p:pic>
      <p:pic>
        <p:nvPicPr>
          <p:cNvPr id="6" name="Picture 8" descr="Table&#10;&#10;Description automatically generated">
            <a:extLst>
              <a:ext uri="{FF2B5EF4-FFF2-40B4-BE49-F238E27FC236}">
                <a16:creationId xmlns:a16="http://schemas.microsoft.com/office/drawing/2014/main" id="{EDF3175C-4F2D-40D0-9A02-0E44C582B259}"/>
              </a:ext>
            </a:extLst>
          </p:cNvPr>
          <p:cNvPicPr>
            <a:picLocks noChangeAspect="1"/>
          </p:cNvPicPr>
          <p:nvPr/>
        </p:nvPicPr>
        <p:blipFill>
          <a:blip r:embed="rId5"/>
          <a:stretch>
            <a:fillRect/>
          </a:stretch>
        </p:blipFill>
        <p:spPr>
          <a:xfrm>
            <a:off x="1986472" y="1718271"/>
            <a:ext cx="6845294" cy="4697548"/>
          </a:xfrm>
          <a:prstGeom prst="rect">
            <a:avLst/>
          </a:prstGeom>
        </p:spPr>
      </p:pic>
    </p:spTree>
    <p:extLst>
      <p:ext uri="{BB962C8B-B14F-4D97-AF65-F5344CB8AC3E}">
        <p14:creationId xmlns:p14="http://schemas.microsoft.com/office/powerpoint/2010/main" val="216722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03512" y="6497598"/>
            <a:ext cx="1661032" cy="230832"/>
          </a:xfrm>
          <a:prstGeom prst="rect">
            <a:avLst/>
          </a:prstGeom>
        </p:spPr>
        <p:txBody>
          <a:bodyPr wrap="none">
            <a:spAutoFit/>
          </a:bodyPr>
          <a:lstStyle/>
          <a:p>
            <a:r>
              <a:rPr lang="en-US" sz="900" dirty="0">
                <a:solidFill>
                  <a:srgbClr val="191C51"/>
                </a:solidFill>
              </a:rPr>
              <a:t>© Oxford University Press 2021</a:t>
            </a:r>
          </a:p>
        </p:txBody>
      </p:sp>
      <p:sp>
        <p:nvSpPr>
          <p:cNvPr id="7" name="Rectangle 6">
            <a:extLst>
              <a:ext uri="{FF2B5EF4-FFF2-40B4-BE49-F238E27FC236}">
                <a16:creationId xmlns:a16="http://schemas.microsoft.com/office/drawing/2014/main" id="{62BEE2E2-F170-4E43-BFD6-0D9397107AD3}"/>
              </a:ext>
            </a:extLst>
          </p:cNvPr>
          <p:cNvSpPr/>
          <p:nvPr/>
        </p:nvSpPr>
        <p:spPr>
          <a:xfrm>
            <a:off x="2068672" y="1582436"/>
            <a:ext cx="8126712" cy="892552"/>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endParaRPr lang="en-US" sz="2600" dirty="0">
              <a:cs typeface="Calibri"/>
            </a:endParaRPr>
          </a:p>
        </p:txBody>
      </p:sp>
      <p:sp>
        <p:nvSpPr>
          <p:cNvPr id="4" name="Rectangle 3"/>
          <p:cNvSpPr/>
          <p:nvPr/>
        </p:nvSpPr>
        <p:spPr>
          <a:xfrm>
            <a:off x="612042" y="2145600"/>
            <a:ext cx="8085909" cy="3108543"/>
          </a:xfrm>
          <a:prstGeom prst="rect">
            <a:avLst/>
          </a:prstGeom>
        </p:spPr>
        <p:txBody>
          <a:bodyPr wrap="square">
            <a:spAutoFit/>
          </a:bodyPr>
          <a:lstStyle/>
          <a:p>
            <a:r>
              <a:rPr lang="en-GB" sz="2800" dirty="0">
                <a:latin typeface="Calibri" panose="020F0502020204030204" pitchFamily="34" charset="0"/>
                <a:cs typeface="Calibri" panose="020F0502020204030204" pitchFamily="34" charset="0"/>
              </a:rPr>
              <a:t>For instance, in the words Autumn and Saw, the phonemes 'au' and 'aw' create the same sound, although they are spelt differently. </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The same is true of the words Storm and Wall. In this example, the phonemes 'or' and 'al' create the same phonic sound.</a:t>
            </a:r>
          </a:p>
        </p:txBody>
      </p:sp>
      <p:sp>
        <p:nvSpPr>
          <p:cNvPr id="9" name="Rectangle 8"/>
          <p:cNvSpPr/>
          <p:nvPr/>
        </p:nvSpPr>
        <p:spPr>
          <a:xfrm>
            <a:off x="1148645" y="1011545"/>
            <a:ext cx="2934586" cy="769441"/>
          </a:xfrm>
          <a:prstGeom prst="rect">
            <a:avLst/>
          </a:prstGeom>
        </p:spPr>
        <p:txBody>
          <a:bodyPr wrap="none">
            <a:spAutoFit/>
          </a:bodyPr>
          <a:lstStyle/>
          <a:p>
            <a:r>
              <a:rPr lang="en-GB" sz="4400" dirty="0">
                <a:solidFill>
                  <a:schemeClr val="accent2">
                    <a:lumMod val="75000"/>
                  </a:schemeClr>
                </a:solidFill>
                <a:latin typeface="Calibri" panose="020F0502020204030204" pitchFamily="34" charset="0"/>
                <a:cs typeface="Calibri" panose="020F0502020204030204" pitchFamily="34" charset="0"/>
              </a:rPr>
              <a:t>Alternatives</a:t>
            </a:r>
          </a:p>
        </p:txBody>
      </p:sp>
    </p:spTree>
    <p:extLst>
      <p:ext uri="{BB962C8B-B14F-4D97-AF65-F5344CB8AC3E}">
        <p14:creationId xmlns:p14="http://schemas.microsoft.com/office/powerpoint/2010/main" val="1657012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Phonics Screening Check – Summer Term Year One</a:t>
            </a:r>
          </a:p>
        </p:txBody>
      </p:sp>
      <p:sp>
        <p:nvSpPr>
          <p:cNvPr id="3" name="Text Placeholder 2"/>
          <p:cNvSpPr>
            <a:spLocks noGrp="1"/>
          </p:cNvSpPr>
          <p:nvPr>
            <p:ph type="body" idx="1"/>
          </p:nvPr>
        </p:nvSpPr>
        <p:spPr>
          <a:xfrm>
            <a:off x="677334" y="1833338"/>
            <a:ext cx="5971660" cy="3880773"/>
          </a:xfrm>
        </p:spPr>
        <p:txBody>
          <a:bodyPr/>
          <a:lstStyle/>
          <a:p>
            <a:r>
              <a:rPr lang="en-GB" dirty="0"/>
              <a:t>The phonics screening check is a check of your child’s phonics knowledge. It helps your school confirm whether your child is making the progress expected in the national curriculum.</a:t>
            </a:r>
          </a:p>
          <a:p>
            <a:endParaRPr lang="en-GB" dirty="0"/>
          </a:p>
          <a:p>
            <a:r>
              <a:rPr lang="en-GB" dirty="0"/>
              <a:t>The phonics screening check contains 40 words divided into two sections of 20 words. Both sections contain a mixture of real words and pseudo-words.</a:t>
            </a:r>
          </a:p>
          <a:p>
            <a:r>
              <a:rPr lang="en-GB" dirty="0" err="1"/>
              <a:t>Pseduo</a:t>
            </a:r>
            <a:r>
              <a:rPr lang="en-GB" dirty="0"/>
              <a:t>-words are words that are phonically decodable but are not actual words with an associated meaning.</a:t>
            </a:r>
          </a:p>
          <a:p>
            <a:r>
              <a:rPr lang="en-GB" dirty="0"/>
              <a:t>Pseudo-words are included in the check specifically to assess whether your child can decode a word using their phonics skills.</a:t>
            </a:r>
          </a:p>
          <a:p>
            <a:endParaRPr lang="en-GB" dirty="0"/>
          </a:p>
          <a:p>
            <a:endParaRPr lang="en-GB" dirty="0"/>
          </a:p>
          <a:p>
            <a:endParaRPr lang="en-GB" dirty="0"/>
          </a:p>
        </p:txBody>
      </p:sp>
      <p:pic>
        <p:nvPicPr>
          <p:cNvPr id="4" name="Picture 3"/>
          <p:cNvPicPr>
            <a:picLocks noChangeAspect="1"/>
          </p:cNvPicPr>
          <p:nvPr/>
        </p:nvPicPr>
        <p:blipFill>
          <a:blip r:embed="rId3"/>
          <a:stretch>
            <a:fillRect/>
          </a:stretch>
        </p:blipFill>
        <p:spPr>
          <a:xfrm>
            <a:off x="6648994" y="1606187"/>
            <a:ext cx="4935478" cy="3462201"/>
          </a:xfrm>
          <a:prstGeom prst="rect">
            <a:avLst/>
          </a:prstGeom>
        </p:spPr>
      </p:pic>
    </p:spTree>
    <p:extLst>
      <p:ext uri="{BB962C8B-B14F-4D97-AF65-F5344CB8AC3E}">
        <p14:creationId xmlns:p14="http://schemas.microsoft.com/office/powerpoint/2010/main" val="287875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 Books</a:t>
            </a:r>
          </a:p>
        </p:txBody>
      </p:sp>
      <p:sp>
        <p:nvSpPr>
          <p:cNvPr id="3" name="Text Placeholder 2"/>
          <p:cNvSpPr>
            <a:spLocks noGrp="1"/>
          </p:cNvSpPr>
          <p:nvPr>
            <p:ph type="body" idx="1"/>
          </p:nvPr>
        </p:nvSpPr>
        <p:spPr>
          <a:xfrm>
            <a:off x="677334" y="2540000"/>
            <a:ext cx="8596668" cy="3880773"/>
          </a:xfrm>
        </p:spPr>
        <p:txBody>
          <a:bodyPr/>
          <a:lstStyle/>
          <a:p>
            <a:r>
              <a:rPr lang="en-GB" sz="2400" dirty="0">
                <a:latin typeface="Calibri" panose="020F0502020204030204" pitchFamily="34" charset="0"/>
                <a:cs typeface="Calibri" panose="020F0502020204030204" pitchFamily="34" charset="0"/>
              </a:rPr>
              <a:t>Children are assessed regularly so that teachers can match their current level of understanding to the appropriate book</a:t>
            </a:r>
          </a:p>
          <a:p>
            <a:r>
              <a:rPr lang="en-GB" sz="2400" dirty="0">
                <a:latin typeface="Calibri" panose="020F0502020204030204" pitchFamily="34" charset="0"/>
                <a:cs typeface="Calibri" panose="020F0502020204030204" pitchFamily="34" charset="0"/>
              </a:rPr>
              <a:t>Children keep the same book throughout the week to ensure fluency, prosody and comprehension skills.</a:t>
            </a:r>
          </a:p>
          <a:p>
            <a:r>
              <a:rPr lang="en-GB" sz="2400" dirty="0">
                <a:latin typeface="Calibri" panose="020F0502020204030204" pitchFamily="34" charset="0"/>
                <a:cs typeface="Calibri" panose="020F0502020204030204" pitchFamily="34" charset="0"/>
              </a:rPr>
              <a:t>Children should be able to read the book with 90% fluency. This encourages confidence alongside wider reading skills. </a:t>
            </a:r>
          </a:p>
          <a:p>
            <a:r>
              <a:rPr lang="en-GB" sz="2400" i="1" dirty="0">
                <a:latin typeface="Calibri" panose="020F0502020204030204" pitchFamily="34" charset="0"/>
                <a:cs typeface="Calibri" panose="020F0502020204030204" pitchFamily="34" charset="0"/>
              </a:rPr>
              <a:t>In most texts on the inside front or back cover there are </a:t>
            </a:r>
            <a:r>
              <a:rPr lang="en-GB" sz="2400" i="1" dirty="0" smtClean="0">
                <a:latin typeface="Calibri" panose="020F0502020204030204" pitchFamily="34" charset="0"/>
                <a:cs typeface="Calibri" panose="020F0502020204030204" pitchFamily="34" charset="0"/>
              </a:rPr>
              <a:t>ideas </a:t>
            </a:r>
            <a:r>
              <a:rPr lang="en-GB" sz="2400" i="1" dirty="0">
                <a:latin typeface="Calibri" panose="020F0502020204030204" pitchFamily="34" charset="0"/>
                <a:cs typeface="Calibri" panose="020F0502020204030204" pitchFamily="34" charset="0"/>
              </a:rPr>
              <a:t>of ways you can support your children .</a:t>
            </a:r>
          </a:p>
        </p:txBody>
      </p:sp>
      <p:pic>
        <p:nvPicPr>
          <p:cNvPr id="5" name="Picture 4"/>
          <p:cNvPicPr>
            <a:picLocks noChangeAspect="1"/>
          </p:cNvPicPr>
          <p:nvPr/>
        </p:nvPicPr>
        <p:blipFill>
          <a:blip r:embed="rId3"/>
          <a:stretch>
            <a:fillRect/>
          </a:stretch>
        </p:blipFill>
        <p:spPr>
          <a:xfrm>
            <a:off x="7188200" y="0"/>
            <a:ext cx="3974242" cy="2376489"/>
          </a:xfrm>
          <a:prstGeom prst="rect">
            <a:avLst/>
          </a:prstGeom>
        </p:spPr>
      </p:pic>
    </p:spTree>
    <p:extLst>
      <p:ext uri="{BB962C8B-B14F-4D97-AF65-F5344CB8AC3E}">
        <p14:creationId xmlns:p14="http://schemas.microsoft.com/office/powerpoint/2010/main" val="2970549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466D2-4651-F3D2-01E2-5E9A15681182}"/>
              </a:ext>
            </a:extLst>
          </p:cNvPr>
          <p:cNvSpPr>
            <a:spLocks noGrp="1"/>
          </p:cNvSpPr>
          <p:nvPr>
            <p:ph type="title"/>
          </p:nvPr>
        </p:nvSpPr>
        <p:spPr>
          <a:xfrm>
            <a:off x="276224" y="234949"/>
            <a:ext cx="5581651" cy="1231901"/>
          </a:xfrm>
        </p:spPr>
        <p:txBody>
          <a:bodyPr>
            <a:normAutofit/>
          </a:bodyPr>
          <a:lstStyle/>
          <a:p>
            <a:r>
              <a:rPr lang="en-GB" b="1" u="sng" dirty="0"/>
              <a:t>What is fluency and why is it important? </a:t>
            </a:r>
          </a:p>
        </p:txBody>
      </p:sp>
      <p:sp>
        <p:nvSpPr>
          <p:cNvPr id="3" name="Content Placeholder 2">
            <a:extLst>
              <a:ext uri="{FF2B5EF4-FFF2-40B4-BE49-F238E27FC236}">
                <a16:creationId xmlns:a16="http://schemas.microsoft.com/office/drawing/2014/main" id="{E8506FA2-3285-3DEB-DA85-6332E878CB64}"/>
              </a:ext>
            </a:extLst>
          </p:cNvPr>
          <p:cNvSpPr>
            <a:spLocks noGrp="1"/>
          </p:cNvSpPr>
          <p:nvPr>
            <p:ph idx="1"/>
          </p:nvPr>
        </p:nvSpPr>
        <p:spPr>
          <a:xfrm>
            <a:off x="-223024" y="1617662"/>
            <a:ext cx="6195200" cy="5240337"/>
          </a:xfrm>
        </p:spPr>
        <p:txBody>
          <a:bodyPr>
            <a:normAutofit/>
          </a:bodyPr>
          <a:lstStyle/>
          <a:p>
            <a:r>
              <a:rPr lang="en-GB" b="0" i="0" dirty="0">
                <a:solidFill>
                  <a:srgbClr val="263238"/>
                </a:solidFill>
                <a:effectLst/>
              </a:rPr>
              <a:t>Fluent reading supports reading comprehension. When pupils read fluently, their cognitive resources can be redirected from focusing on decoding and onto comprehending the text. For this reason, fluency is sometimes described as a bridge from word recognition to comprehension.</a:t>
            </a:r>
          </a:p>
          <a:p>
            <a:r>
              <a:rPr lang="en-GB" dirty="0">
                <a:solidFill>
                  <a:srgbClr val="263238"/>
                </a:solidFill>
              </a:rPr>
              <a:t>Basically, if the brain’s processing power isn’t being used up by working out how to read a word, it can concentrate on understanding and enjoying the text. </a:t>
            </a:r>
            <a:endParaRPr lang="en-GB" dirty="0"/>
          </a:p>
        </p:txBody>
      </p:sp>
      <p:pic>
        <p:nvPicPr>
          <p:cNvPr id="8196" name="Picture 4" descr="Fluency with Text | National Center on Improving Literacy">
            <a:extLst>
              <a:ext uri="{FF2B5EF4-FFF2-40B4-BE49-F238E27FC236}">
                <a16:creationId xmlns:a16="http://schemas.microsoft.com/office/drawing/2014/main" id="{6F7A3151-6DD4-A413-E290-A532B2A3543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4445"/>
          <a:stretch/>
        </p:blipFill>
        <p:spPr bwMode="auto">
          <a:xfrm>
            <a:off x="6096000" y="495300"/>
            <a:ext cx="5984875"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864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466D2-4651-F3D2-01E2-5E9A15681182}"/>
              </a:ext>
            </a:extLst>
          </p:cNvPr>
          <p:cNvSpPr>
            <a:spLocks noGrp="1"/>
          </p:cNvSpPr>
          <p:nvPr>
            <p:ph type="title"/>
          </p:nvPr>
        </p:nvSpPr>
        <p:spPr>
          <a:xfrm>
            <a:off x="838200" y="358774"/>
            <a:ext cx="10515600" cy="644525"/>
          </a:xfrm>
        </p:spPr>
        <p:txBody>
          <a:bodyPr>
            <a:normAutofit/>
          </a:bodyPr>
          <a:lstStyle/>
          <a:p>
            <a:r>
              <a:rPr lang="en-GB" b="1" u="sng" dirty="0"/>
              <a:t>What is fluency and why is it important? </a:t>
            </a:r>
          </a:p>
        </p:txBody>
      </p:sp>
      <p:sp>
        <p:nvSpPr>
          <p:cNvPr id="3" name="Content Placeholder 2">
            <a:extLst>
              <a:ext uri="{FF2B5EF4-FFF2-40B4-BE49-F238E27FC236}">
                <a16:creationId xmlns:a16="http://schemas.microsoft.com/office/drawing/2014/main" id="{E8506FA2-3285-3DEB-DA85-6332E878CB64}"/>
              </a:ext>
            </a:extLst>
          </p:cNvPr>
          <p:cNvSpPr>
            <a:spLocks noGrp="1"/>
          </p:cNvSpPr>
          <p:nvPr>
            <p:ph idx="1"/>
          </p:nvPr>
        </p:nvSpPr>
        <p:spPr>
          <a:xfrm>
            <a:off x="838200" y="1314450"/>
            <a:ext cx="5105401" cy="5005388"/>
          </a:xfrm>
        </p:spPr>
        <p:txBody>
          <a:bodyPr/>
          <a:lstStyle/>
          <a:p>
            <a:r>
              <a:rPr lang="en-GB" dirty="0"/>
              <a:t>For a child to be fluent, phonic knowledge is important. </a:t>
            </a:r>
          </a:p>
          <a:p>
            <a:r>
              <a:rPr lang="en-GB" dirty="0"/>
              <a:t>When a child is fluent, we can focus on understanding and comprehension. </a:t>
            </a:r>
          </a:p>
          <a:p>
            <a:r>
              <a:rPr lang="en-GB" dirty="0"/>
              <a:t>When comprehension is secure, the child will enjoy what they read. </a:t>
            </a:r>
          </a:p>
          <a:p>
            <a:endParaRPr lang="en-GB" dirty="0"/>
          </a:p>
          <a:p>
            <a:r>
              <a:rPr lang="en-GB" dirty="0"/>
              <a:t>Secure phonics and fluency all reduce cognitive load. </a:t>
            </a:r>
          </a:p>
        </p:txBody>
      </p:sp>
      <p:pic>
        <p:nvPicPr>
          <p:cNvPr id="8194" name="Picture 2" descr="How does Cognitive Load Theory Relate to the Teaching of Reading? – Little  Miss DHT thinks about…">
            <a:extLst>
              <a:ext uri="{FF2B5EF4-FFF2-40B4-BE49-F238E27FC236}">
                <a16:creationId xmlns:a16="http://schemas.microsoft.com/office/drawing/2014/main" id="{450D8C41-934A-2D5B-B675-D2E3AA0535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60" r="2508" b="27763"/>
          <a:stretch/>
        </p:blipFill>
        <p:spPr bwMode="auto">
          <a:xfrm>
            <a:off x="5726967" y="2969738"/>
            <a:ext cx="6465033" cy="3661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785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266" y="328092"/>
            <a:ext cx="8596668" cy="1320800"/>
          </a:xfrm>
        </p:spPr>
        <p:txBody>
          <a:bodyPr/>
          <a:lstStyle/>
          <a:p>
            <a:r>
              <a:rPr lang="en-GB" dirty="0" smtClean="0">
                <a:solidFill>
                  <a:schemeClr val="accent2"/>
                </a:solidFill>
              </a:rPr>
              <a:t>Reading Comprehension</a:t>
            </a:r>
            <a:endParaRPr lang="en-GB" dirty="0">
              <a:solidFill>
                <a:schemeClr val="accent2"/>
              </a:solidFill>
            </a:endParaRPr>
          </a:p>
        </p:txBody>
      </p:sp>
      <p:pic>
        <p:nvPicPr>
          <p:cNvPr id="4" name="Picture 3"/>
          <p:cNvPicPr>
            <a:picLocks noChangeAspect="1"/>
          </p:cNvPicPr>
          <p:nvPr/>
        </p:nvPicPr>
        <p:blipFill>
          <a:blip r:embed="rId3"/>
          <a:stretch>
            <a:fillRect/>
          </a:stretch>
        </p:blipFill>
        <p:spPr>
          <a:xfrm>
            <a:off x="0" y="1422525"/>
            <a:ext cx="6686513" cy="3566140"/>
          </a:xfrm>
          <a:prstGeom prst="rect">
            <a:avLst/>
          </a:prstGeom>
        </p:spPr>
      </p:pic>
      <p:pic>
        <p:nvPicPr>
          <p:cNvPr id="3" name="Picture 2"/>
          <p:cNvPicPr>
            <a:picLocks noChangeAspect="1"/>
          </p:cNvPicPr>
          <p:nvPr/>
        </p:nvPicPr>
        <p:blipFill>
          <a:blip r:embed="rId4"/>
          <a:stretch>
            <a:fillRect/>
          </a:stretch>
        </p:blipFill>
        <p:spPr>
          <a:xfrm>
            <a:off x="6857999" y="988492"/>
            <a:ext cx="5534744" cy="4000173"/>
          </a:xfrm>
          <a:prstGeom prst="rect">
            <a:avLst/>
          </a:prstGeom>
        </p:spPr>
      </p:pic>
    </p:spTree>
    <p:extLst>
      <p:ext uri="{BB962C8B-B14F-4D97-AF65-F5344CB8AC3E}">
        <p14:creationId xmlns:p14="http://schemas.microsoft.com/office/powerpoint/2010/main" val="27691750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747" y="141409"/>
            <a:ext cx="8848897" cy="646331"/>
          </a:xfrm>
          <a:prstGeom prst="rect">
            <a:avLst/>
          </a:prstGeom>
        </p:spPr>
        <p:txBody>
          <a:bodyPr wrap="none">
            <a:spAutoFit/>
          </a:bodyPr>
          <a:lstStyle/>
          <a:p>
            <a:r>
              <a:rPr lang="en-GB" sz="3600" kern="0" dirty="0">
                <a:solidFill>
                  <a:srgbClr val="90C226"/>
                </a:solidFill>
                <a:latin typeface="Trebuchet MS"/>
                <a:sym typeface="Trebuchet MS"/>
              </a:rPr>
              <a:t>How can you support your child at home? </a:t>
            </a:r>
            <a:endParaRPr lang="en-GB" dirty="0"/>
          </a:p>
        </p:txBody>
      </p:sp>
      <p:sp>
        <p:nvSpPr>
          <p:cNvPr id="8" name="Rectangle 7"/>
          <p:cNvSpPr/>
          <p:nvPr/>
        </p:nvSpPr>
        <p:spPr>
          <a:xfrm>
            <a:off x="539150" y="6481004"/>
            <a:ext cx="3870618" cy="376996"/>
          </a:xfrm>
          <a:prstGeom prst="rect">
            <a:avLst/>
          </a:prstGeom>
        </p:spPr>
        <p:txBody>
          <a:bodyPr wrap="square">
            <a:spAutoFit/>
          </a:bodyPr>
          <a:lstStyle/>
          <a:p>
            <a:r>
              <a:rPr lang="en-GB" dirty="0">
                <a:solidFill>
                  <a:srgbClr val="FFFFFF"/>
                </a:solidFill>
                <a:latin typeface="YouTube Noto"/>
                <a:hlinkClick r:id="rId3"/>
              </a:rPr>
              <a:t>https://youtu.be/sKFdKs_2wJY</a:t>
            </a:r>
            <a:endParaRPr lang="en-GB" dirty="0"/>
          </a:p>
        </p:txBody>
      </p:sp>
      <p:pic>
        <p:nvPicPr>
          <p:cNvPr id="7" name="pasted-image.tiff">
            <a:extLst>
              <a:ext uri="{FF2B5EF4-FFF2-40B4-BE49-F238E27FC236}">
                <a16:creationId xmlns:a16="http://schemas.microsoft.com/office/drawing/2014/main" id="{6F11190B-7984-CD0E-FE15-1C3D054818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99650" y="670166"/>
            <a:ext cx="4507998" cy="599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400000"/>
                <a:headEnd/>
                <a:tailEnd/>
              </a14:hiddenLine>
            </a:ext>
          </a:extLst>
        </p:spPr>
      </p:pic>
    </p:spTree>
    <p:extLst>
      <p:ext uri="{BB962C8B-B14F-4D97-AF65-F5344CB8AC3E}">
        <p14:creationId xmlns:p14="http://schemas.microsoft.com/office/powerpoint/2010/main" val="3804344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800" u="sng" dirty="0">
                <a:solidFill>
                  <a:schemeClr val="tx1"/>
                </a:solidFill>
                <a:latin typeface="Calibri" panose="020F0502020204030204" pitchFamily="34" charset="0"/>
                <a:cs typeface="Calibri" panose="020F0502020204030204" pitchFamily="34" charset="0"/>
              </a:rPr>
              <a:t>Importance of Pronunciation</a:t>
            </a:r>
          </a:p>
        </p:txBody>
      </p:sp>
      <p:sp>
        <p:nvSpPr>
          <p:cNvPr id="3" name="Text Placeholder 2"/>
          <p:cNvSpPr>
            <a:spLocks noGrp="1"/>
          </p:cNvSpPr>
          <p:nvPr>
            <p:ph type="body" idx="1"/>
          </p:nvPr>
        </p:nvSpPr>
        <p:spPr>
          <a:xfrm>
            <a:off x="677334" y="1589089"/>
            <a:ext cx="5228166" cy="3821111"/>
          </a:xfrm>
        </p:spPr>
        <p:txBody>
          <a:bodyPr/>
          <a:lstStyle/>
          <a:p>
            <a:r>
              <a:rPr lang="en-GB" sz="2800" dirty="0">
                <a:latin typeface="Calibri" panose="020F0502020204030204" pitchFamily="34" charset="0"/>
                <a:cs typeface="Calibri" panose="020F0502020204030204" pitchFamily="34" charset="0"/>
              </a:rPr>
              <a:t>We must use pure sounds when we are pronouncing the sounds and supporting children in reading words. If we mispronounce these sounds we will make reading harder for our children.</a:t>
            </a:r>
          </a:p>
        </p:txBody>
      </p:sp>
      <p:sp>
        <p:nvSpPr>
          <p:cNvPr id="5" name="Rectangle 4"/>
          <p:cNvSpPr/>
          <p:nvPr/>
        </p:nvSpPr>
        <p:spPr>
          <a:xfrm>
            <a:off x="1002520" y="5225534"/>
            <a:ext cx="5538760" cy="646331"/>
          </a:xfrm>
          <a:prstGeom prst="rect">
            <a:avLst/>
          </a:prstGeom>
        </p:spPr>
        <p:txBody>
          <a:bodyPr wrap="none">
            <a:spAutoFit/>
          </a:bodyPr>
          <a:lstStyle/>
          <a:p>
            <a:r>
              <a:rPr lang="en-GB" dirty="0">
                <a:hlinkClick r:id="rId3"/>
              </a:rPr>
              <a:t>https://www.yout-ube.com/watch?v=nBFnAcXHOUQ</a:t>
            </a:r>
            <a:endParaRPr lang="en-GB" dirty="0"/>
          </a:p>
          <a:p>
            <a:endParaRPr lang="en-GB" dirty="0"/>
          </a:p>
        </p:txBody>
      </p:sp>
    </p:spTree>
    <p:extLst>
      <p:ext uri="{BB962C8B-B14F-4D97-AF65-F5344CB8AC3E}">
        <p14:creationId xmlns:p14="http://schemas.microsoft.com/office/powerpoint/2010/main" val="2381290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A9C1-31A8-BE62-5A5D-A46708EB7BCB}"/>
              </a:ext>
            </a:extLst>
          </p:cNvPr>
          <p:cNvSpPr>
            <a:spLocks noGrp="1"/>
          </p:cNvSpPr>
          <p:nvPr>
            <p:ph type="title"/>
          </p:nvPr>
        </p:nvSpPr>
        <p:spPr/>
        <p:txBody>
          <a:bodyPr/>
          <a:lstStyle/>
          <a:p>
            <a:r>
              <a:rPr lang="en-GB" b="1" u="sng" dirty="0"/>
              <a:t>Three ways you can help build fluency at home…</a:t>
            </a:r>
          </a:p>
        </p:txBody>
      </p:sp>
      <p:sp>
        <p:nvSpPr>
          <p:cNvPr id="3" name="Content Placeholder 2">
            <a:extLst>
              <a:ext uri="{FF2B5EF4-FFF2-40B4-BE49-F238E27FC236}">
                <a16:creationId xmlns:a16="http://schemas.microsoft.com/office/drawing/2014/main" id="{55F4BC41-9E0E-7037-9FBF-58E329C681BF}"/>
              </a:ext>
            </a:extLst>
          </p:cNvPr>
          <p:cNvSpPr>
            <a:spLocks noGrp="1"/>
          </p:cNvSpPr>
          <p:nvPr>
            <p:ph idx="1"/>
          </p:nvPr>
        </p:nvSpPr>
        <p:spPr>
          <a:xfrm>
            <a:off x="401472" y="1854579"/>
            <a:ext cx="10515600" cy="4351338"/>
          </a:xfrm>
        </p:spPr>
        <p:txBody>
          <a:bodyPr/>
          <a:lstStyle/>
          <a:p>
            <a:pPr marL="514350" indent="-514350">
              <a:buAutoNum type="arabicPeriod"/>
            </a:pPr>
            <a:r>
              <a:rPr lang="en-GB" sz="2800" b="1" dirty="0">
                <a:latin typeface="Calibri" panose="020F0502020204030204" pitchFamily="34" charset="0"/>
                <a:cs typeface="Calibri" panose="020F0502020204030204" pitchFamily="34" charset="0"/>
              </a:rPr>
              <a:t>Read and follow </a:t>
            </a:r>
            <a:r>
              <a:rPr lang="en-GB" sz="2800" dirty="0">
                <a:latin typeface="Calibri" panose="020F0502020204030204" pitchFamily="34" charset="0"/>
                <a:cs typeface="Calibri" panose="020F0502020204030204" pitchFamily="34" charset="0"/>
              </a:rPr>
              <a:t>– the adult reads the text and the child follows along with their finger. This helps the child with word recognition and models to them how they should read with fluency.</a:t>
            </a:r>
          </a:p>
          <a:p>
            <a:pPr marL="514350" indent="-514350">
              <a:buAutoNum type="arabicPeriod"/>
            </a:pPr>
            <a:r>
              <a:rPr lang="en-GB" sz="2800" b="1" dirty="0">
                <a:latin typeface="Calibri" panose="020F0502020204030204" pitchFamily="34" charset="0"/>
                <a:cs typeface="Calibri" panose="020F0502020204030204" pitchFamily="34" charset="0"/>
              </a:rPr>
              <a:t>My turn, your turn </a:t>
            </a:r>
            <a:r>
              <a:rPr lang="en-GB" sz="2800" dirty="0">
                <a:latin typeface="Calibri" panose="020F0502020204030204" pitchFamily="34" charset="0"/>
                <a:cs typeface="Calibri" panose="020F0502020204030204" pitchFamily="34" charset="0"/>
              </a:rPr>
              <a:t>– take turns reading a page or a paragraph. Here you are modelling how to read with fluency, flow and expression. </a:t>
            </a:r>
          </a:p>
          <a:p>
            <a:pPr marL="514350" indent="-514350">
              <a:buAutoNum type="arabicPeriod"/>
            </a:pPr>
            <a:r>
              <a:rPr lang="en-GB" sz="2800" b="1" dirty="0">
                <a:latin typeface="Calibri" panose="020F0502020204030204" pitchFamily="34" charset="0"/>
                <a:cs typeface="Calibri" panose="020F0502020204030204" pitchFamily="34" charset="0"/>
              </a:rPr>
              <a:t>Echo Reading </a:t>
            </a:r>
            <a:r>
              <a:rPr lang="en-GB" sz="2800" dirty="0">
                <a:latin typeface="Calibri" panose="020F0502020204030204" pitchFamily="34" charset="0"/>
                <a:cs typeface="Calibri" panose="020F0502020204030204" pitchFamily="34" charset="0"/>
              </a:rPr>
              <a:t>– as you read, the child copies. It is important here to pace yourself and read at a rate that your child can keep up with. </a:t>
            </a:r>
          </a:p>
          <a:p>
            <a:pPr marL="514350" indent="-514350">
              <a:buAutoNum type="arabicPeriod"/>
            </a:pPr>
            <a:endParaRPr lang="en-GB" dirty="0"/>
          </a:p>
          <a:p>
            <a:endParaRPr lang="en-GB" dirty="0"/>
          </a:p>
        </p:txBody>
      </p:sp>
    </p:spTree>
    <p:extLst>
      <p:ext uri="{BB962C8B-B14F-4D97-AF65-F5344CB8AC3E}">
        <p14:creationId xmlns:p14="http://schemas.microsoft.com/office/powerpoint/2010/main" val="3633107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104B-D02E-1AF1-1223-B84FFC9019D4}"/>
              </a:ext>
            </a:extLst>
          </p:cNvPr>
          <p:cNvSpPr>
            <a:spLocks noGrp="1"/>
          </p:cNvSpPr>
          <p:nvPr>
            <p:ph type="title"/>
          </p:nvPr>
        </p:nvSpPr>
        <p:spPr>
          <a:xfrm>
            <a:off x="609600" y="192759"/>
            <a:ext cx="10972800" cy="879475"/>
          </a:xfrm>
        </p:spPr>
        <p:txBody>
          <a:bodyPr/>
          <a:lstStyle/>
          <a:p>
            <a:r>
              <a:rPr lang="en-GB" b="1" u="sng" dirty="0"/>
              <a:t>Reading from an early age and securing phonics </a:t>
            </a:r>
          </a:p>
        </p:txBody>
      </p:sp>
      <p:sp>
        <p:nvSpPr>
          <p:cNvPr id="3" name="Content Placeholder 2">
            <a:extLst>
              <a:ext uri="{FF2B5EF4-FFF2-40B4-BE49-F238E27FC236}">
                <a16:creationId xmlns:a16="http://schemas.microsoft.com/office/drawing/2014/main" id="{65473A4F-6DE8-AE2C-3013-330B409CAFF9}"/>
              </a:ext>
            </a:extLst>
          </p:cNvPr>
          <p:cNvSpPr>
            <a:spLocks noGrp="1"/>
          </p:cNvSpPr>
          <p:nvPr>
            <p:ph idx="1"/>
          </p:nvPr>
        </p:nvSpPr>
        <p:spPr>
          <a:xfrm>
            <a:off x="285750" y="1142542"/>
            <a:ext cx="4457700" cy="5452391"/>
          </a:xfrm>
        </p:spPr>
        <p:txBody>
          <a:bodyPr>
            <a:normAutofit/>
          </a:bodyPr>
          <a:lstStyle/>
          <a:p>
            <a:r>
              <a:rPr lang="en-GB" sz="2600" dirty="0"/>
              <a:t>Reading from an early age is important as research shows that if children are not secure and fluent readers by Year 2, it is very difficult to then develop a love of reading going forward. </a:t>
            </a:r>
          </a:p>
          <a:p>
            <a:r>
              <a:rPr lang="en-GB" sz="2600" dirty="0"/>
              <a:t>In order to get children fluent in reading, their phonic knowledge must be embedded within EYFS and KS1. </a:t>
            </a:r>
          </a:p>
          <a:p>
            <a:r>
              <a:rPr lang="en-GB" sz="2600" dirty="0"/>
              <a:t>Read to children from day zero! </a:t>
            </a:r>
          </a:p>
        </p:txBody>
      </p:sp>
      <p:pic>
        <p:nvPicPr>
          <p:cNvPr id="6146" name="Picture 2" descr="Why is reading important in early years? — I N I C I O">
            <a:extLst>
              <a:ext uri="{FF2B5EF4-FFF2-40B4-BE49-F238E27FC236}">
                <a16:creationId xmlns:a16="http://schemas.microsoft.com/office/drawing/2014/main" id="{852A03D9-359C-F2C6-1102-0B796EF642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898" y="1117172"/>
            <a:ext cx="7061512" cy="5532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733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04329" y="0"/>
            <a:ext cx="7738949" cy="6533458"/>
          </a:xfrm>
          <a:prstGeom prst="rect">
            <a:avLst/>
          </a:prstGeom>
        </p:spPr>
      </p:pic>
    </p:spTree>
    <p:extLst>
      <p:ext uri="{BB962C8B-B14F-4D97-AF65-F5344CB8AC3E}">
        <p14:creationId xmlns:p14="http://schemas.microsoft.com/office/powerpoint/2010/main" val="3257118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grpSp>
        <p:nvGrpSpPr>
          <p:cNvPr id="241" name="Google Shape;241;p24"/>
          <p:cNvGrpSpPr/>
          <p:nvPr/>
        </p:nvGrpSpPr>
        <p:grpSpPr>
          <a:xfrm>
            <a:off x="0" y="-8467"/>
            <a:ext cx="12192000" cy="6866467"/>
            <a:chOff x="0" y="-8467"/>
            <a:chExt cx="12192000" cy="6866467"/>
          </a:xfrm>
        </p:grpSpPr>
        <p:cxnSp>
          <p:nvCxnSpPr>
            <p:cNvPr id="242" name="Google Shape;242;p2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43" name="Google Shape;243;p2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44" name="Google Shape;244;p2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45" name="Google Shape;245;p2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6" name="Google Shape;246;p2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248" name="Google Shape;248;p2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249" name="Google Shape;249;p2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250" name="Google Shape;250;p2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1" name="Google Shape;251;p24"/>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8" name="Title 1"/>
          <p:cNvSpPr txBox="1">
            <a:spLocks/>
          </p:cNvSpPr>
          <p:nvPr/>
        </p:nvSpPr>
        <p:spPr>
          <a:xfrm>
            <a:off x="108308" y="4114853"/>
            <a:ext cx="9615714" cy="167629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8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pPr marL="571500" indent="-571500">
              <a:buFont typeface="Wingdings" panose="05000000000000000000" pitchFamily="2" charset="2"/>
              <a:buChar char="Ø"/>
            </a:pPr>
            <a:r>
              <a:rPr lang="en-GB" kern="0" dirty="0">
                <a:solidFill>
                  <a:schemeClr val="tx1"/>
                </a:solidFill>
                <a:latin typeface="Calibri" panose="020F0502020204030204" pitchFamily="34" charset="0"/>
                <a:cs typeface="Calibri" panose="020F0502020204030204" pitchFamily="34" charset="0"/>
                <a:hlinkClick r:id="rId3"/>
              </a:rPr>
              <a:t>https://home.oxfordowl.co.uk/reading/reading-schemes-oxford-levels/essential-letters-and-sounds/</a:t>
            </a:r>
            <a:r>
              <a:rPr lang="en-GB" kern="0" dirty="0">
                <a:solidFill>
                  <a:schemeClr val="tx1"/>
                </a:solidFill>
                <a:latin typeface="Calibri" panose="020F0502020204030204" pitchFamily="34" charset="0"/>
                <a:cs typeface="Calibri" panose="020F0502020204030204" pitchFamily="34" charset="0"/>
              </a:rPr>
              <a:t> </a:t>
            </a:r>
          </a:p>
        </p:txBody>
      </p:sp>
      <p:pic>
        <p:nvPicPr>
          <p:cNvPr id="3" name="Picture 2"/>
          <p:cNvPicPr>
            <a:picLocks noChangeAspect="1"/>
          </p:cNvPicPr>
          <p:nvPr/>
        </p:nvPicPr>
        <p:blipFill>
          <a:blip r:embed="rId4"/>
          <a:stretch>
            <a:fillRect/>
          </a:stretch>
        </p:blipFill>
        <p:spPr>
          <a:xfrm>
            <a:off x="16693" y="92996"/>
            <a:ext cx="9010524" cy="3588417"/>
          </a:xfrm>
          <a:prstGeom prst="rect">
            <a:avLst/>
          </a:prstGeom>
        </p:spPr>
      </p:pic>
      <p:pic>
        <p:nvPicPr>
          <p:cNvPr id="4" name="Picture 3"/>
          <p:cNvPicPr>
            <a:picLocks noChangeAspect="1"/>
          </p:cNvPicPr>
          <p:nvPr/>
        </p:nvPicPr>
        <p:blipFill>
          <a:blip r:embed="rId5"/>
          <a:stretch>
            <a:fillRect/>
          </a:stretch>
        </p:blipFill>
        <p:spPr>
          <a:xfrm>
            <a:off x="9091205" y="803785"/>
            <a:ext cx="2560922" cy="2560922"/>
          </a:xfrm>
          <a:prstGeom prst="rect">
            <a:avLst/>
          </a:prstGeom>
        </p:spPr>
      </p:pic>
    </p:spTree>
    <p:extLst>
      <p:ext uri="{BB962C8B-B14F-4D97-AF65-F5344CB8AC3E}">
        <p14:creationId xmlns:p14="http://schemas.microsoft.com/office/powerpoint/2010/main" val="789895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Resources to support learning at home. </a:t>
            </a:r>
            <a:endParaRPr lang="en-GB" dirty="0"/>
          </a:p>
        </p:txBody>
      </p:sp>
      <p:pic>
        <p:nvPicPr>
          <p:cNvPr id="4" name="Picture 3"/>
          <p:cNvPicPr>
            <a:picLocks noChangeAspect="1"/>
          </p:cNvPicPr>
          <p:nvPr/>
        </p:nvPicPr>
        <p:blipFill>
          <a:blip r:embed="rId2"/>
          <a:stretch>
            <a:fillRect/>
          </a:stretch>
        </p:blipFill>
        <p:spPr>
          <a:xfrm>
            <a:off x="3776103" y="4312334"/>
            <a:ext cx="2399130" cy="2399130"/>
          </a:xfrm>
          <a:prstGeom prst="rect">
            <a:avLst/>
          </a:prstGeom>
        </p:spPr>
      </p:pic>
      <p:pic>
        <p:nvPicPr>
          <p:cNvPr id="5" name="Picture 4"/>
          <p:cNvPicPr>
            <a:picLocks noChangeAspect="1"/>
          </p:cNvPicPr>
          <p:nvPr/>
        </p:nvPicPr>
        <p:blipFill>
          <a:blip r:embed="rId3"/>
          <a:stretch>
            <a:fillRect/>
          </a:stretch>
        </p:blipFill>
        <p:spPr>
          <a:xfrm>
            <a:off x="546706" y="1518559"/>
            <a:ext cx="9602938" cy="2563585"/>
          </a:xfrm>
          <a:prstGeom prst="rect">
            <a:avLst/>
          </a:prstGeom>
        </p:spPr>
      </p:pic>
      <p:sp>
        <p:nvSpPr>
          <p:cNvPr id="3" name="Text Placeholder 2"/>
          <p:cNvSpPr>
            <a:spLocks noGrp="1"/>
          </p:cNvSpPr>
          <p:nvPr>
            <p:ph type="body" idx="1"/>
          </p:nvPr>
        </p:nvSpPr>
        <p:spPr>
          <a:xfrm>
            <a:off x="677334" y="2160590"/>
            <a:ext cx="4498823" cy="1921554"/>
          </a:xfrm>
        </p:spPr>
        <p:txBody>
          <a:bodyPr/>
          <a:lstStyle/>
          <a:p>
            <a:endParaRPr lang="en-GB" dirty="0"/>
          </a:p>
        </p:txBody>
      </p:sp>
    </p:spTree>
    <p:extLst>
      <p:ext uri="{BB962C8B-B14F-4D97-AF65-F5344CB8AC3E}">
        <p14:creationId xmlns:p14="http://schemas.microsoft.com/office/powerpoint/2010/main" val="3607042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Welcome the V.I.Rs </a:t>
            </a:r>
            <a:br>
              <a:rPr lang="en-GB" dirty="0"/>
            </a:br>
            <a:r>
              <a:rPr lang="en-GB" dirty="0"/>
              <a:t>(The Very Important Readers)  </a:t>
            </a:r>
          </a:p>
        </p:txBody>
      </p:sp>
      <p:sp>
        <p:nvSpPr>
          <p:cNvPr id="3" name="Text Placeholder 2"/>
          <p:cNvSpPr>
            <a:spLocks noGrp="1"/>
          </p:cNvSpPr>
          <p:nvPr>
            <p:ph type="body" idx="1"/>
          </p:nvPr>
        </p:nvSpPr>
        <p:spPr>
          <a:xfrm>
            <a:off x="677334" y="609600"/>
            <a:ext cx="8596668" cy="3880773"/>
          </a:xfrm>
        </p:spPr>
        <p:txBody>
          <a:bodyPr/>
          <a:lstStyle/>
          <a:p>
            <a:endParaRPr lang="en-GB" sz="3600" dirty="0" smtClean="0"/>
          </a:p>
          <a:p>
            <a:endParaRPr lang="en-GB" sz="3600" dirty="0" smtClean="0"/>
          </a:p>
          <a:p>
            <a:r>
              <a:rPr lang="en-GB" sz="3600" dirty="0" smtClean="0"/>
              <a:t>Phonics Lesson</a:t>
            </a:r>
          </a:p>
          <a:p>
            <a:r>
              <a:rPr lang="en-GB" sz="3600" dirty="0" smtClean="0"/>
              <a:t>Apply Activity</a:t>
            </a:r>
          </a:p>
          <a:p>
            <a:r>
              <a:rPr lang="en-GB" sz="3600" dirty="0" smtClean="0"/>
              <a:t>Real </a:t>
            </a:r>
            <a:r>
              <a:rPr lang="en-GB" sz="3600" dirty="0"/>
              <a:t>Word? Alien Word? </a:t>
            </a:r>
          </a:p>
          <a:p>
            <a:r>
              <a:rPr lang="en-GB" sz="3600" dirty="0"/>
              <a:t>Story Time </a:t>
            </a:r>
          </a:p>
        </p:txBody>
      </p:sp>
      <p:sp>
        <p:nvSpPr>
          <p:cNvPr id="4"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2"/>
          <p:cNvSpPr>
            <a:spLocks noChangeArrowheads="1"/>
          </p:cNvSpPr>
          <p:nvPr/>
        </p:nvSpPr>
        <p:spPr bwMode="auto">
          <a:xfrm>
            <a:off x="152400" y="152399"/>
            <a:ext cx="11043424" cy="1408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6" name="Rectangle 3"/>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4"/>
          <p:cNvSpPr>
            <a:spLocks noChangeArrowheads="1"/>
          </p:cNvSpPr>
          <p:nvPr/>
        </p:nvSpPr>
        <p:spPr bwMode="auto">
          <a:xfrm flipV="1">
            <a:off x="1583472" y="304799"/>
            <a:ext cx="10913327" cy="1855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8" name="Rectangle 5"/>
          <p:cNvSpPr>
            <a:spLocks noChangeArrowheads="1"/>
          </p:cNvSpPr>
          <p:nvPr/>
        </p:nvSpPr>
        <p:spPr bwMode="auto">
          <a:xfrm>
            <a:off x="304800" y="304800"/>
            <a:ext cx="11887200" cy="1256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9" name="Picture 8"/>
          <p:cNvPicPr>
            <a:picLocks noChangeAspect="1"/>
          </p:cNvPicPr>
          <p:nvPr/>
        </p:nvPicPr>
        <p:blipFill>
          <a:blip r:embed="rId3"/>
          <a:stretch>
            <a:fillRect/>
          </a:stretch>
        </p:blipFill>
        <p:spPr>
          <a:xfrm>
            <a:off x="6871994" y="1865970"/>
            <a:ext cx="5206934" cy="3749703"/>
          </a:xfrm>
          <a:prstGeom prst="rect">
            <a:avLst/>
          </a:prstGeom>
        </p:spPr>
      </p:pic>
    </p:spTree>
    <p:extLst>
      <p:ext uri="{BB962C8B-B14F-4D97-AF65-F5344CB8AC3E}">
        <p14:creationId xmlns:p14="http://schemas.microsoft.com/office/powerpoint/2010/main" val="3875634791"/>
      </p:ext>
    </p:extLst>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ED8EE5FF10714986DB6849D875AE1E" ma:contentTypeVersion="2" ma:contentTypeDescription="Create a new document." ma:contentTypeScope="" ma:versionID="da09e670b3e263fe49530f2e5ddee094">
  <xsd:schema xmlns:xsd="http://www.w3.org/2001/XMLSchema" xmlns:xs="http://www.w3.org/2001/XMLSchema" xmlns:p="http://schemas.microsoft.com/office/2006/metadata/properties" xmlns:ns2="e34675ea-799a-4567-b5a3-57c2b2e1d205" targetNamespace="http://schemas.microsoft.com/office/2006/metadata/properties" ma:root="true" ma:fieldsID="6cc12991626f35580e2addafc6c43e68" ns2:_="">
    <xsd:import namespace="e34675ea-799a-4567-b5a3-57c2b2e1d20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4675ea-799a-4567-b5a3-57c2b2e1d2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06B215-38E7-4719-BD22-45F7C22A22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4675ea-799a-4567-b5a3-57c2b2e1d2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780E5E-C6BB-4F4D-B1A4-16BE3F5B394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34675ea-799a-4567-b5a3-57c2b2e1d205"/>
    <ds:schemaRef ds:uri="http://www.w3.org/XML/1998/namespace"/>
    <ds:schemaRef ds:uri="http://purl.org/dc/dcmitype/"/>
  </ds:schemaRefs>
</ds:datastoreItem>
</file>

<file path=customXml/itemProps3.xml><?xml version="1.0" encoding="utf-8"?>
<ds:datastoreItem xmlns:ds="http://schemas.openxmlformats.org/officeDocument/2006/customXml" ds:itemID="{2EE3D90A-C0A0-4EF4-AC64-DB4A5185A2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1535</TotalTime>
  <Words>2182</Words>
  <Application>Microsoft Office PowerPoint</Application>
  <PresentationFormat>Widescreen</PresentationFormat>
  <Paragraphs>166</Paragraphs>
  <Slides>25</Slides>
  <Notes>19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25</vt:i4>
      </vt:variant>
    </vt:vector>
  </HeadingPairs>
  <TitlesOfParts>
    <vt:vector size="36" baseType="lpstr">
      <vt:lpstr>Arial</vt:lpstr>
      <vt:lpstr>Calibri</vt:lpstr>
      <vt:lpstr>Calibri Light</vt:lpstr>
      <vt:lpstr>Comic Sans MS</vt:lpstr>
      <vt:lpstr>Noto Sans Symbols</vt:lpstr>
      <vt:lpstr>Times New Roman</vt:lpstr>
      <vt:lpstr>Trebuchet MS</vt:lpstr>
      <vt:lpstr>Wingdings</vt:lpstr>
      <vt:lpstr>YouTube Noto</vt:lpstr>
      <vt:lpstr>Facet</vt:lpstr>
      <vt:lpstr>Office Theme</vt:lpstr>
      <vt:lpstr>Year 1 Reading and Phonics Workshop </vt:lpstr>
      <vt:lpstr>PowerPoint Presentation</vt:lpstr>
      <vt:lpstr>At Knaphill Lower School….</vt:lpstr>
      <vt:lpstr>Reading in Year One </vt:lpstr>
      <vt:lpstr>PowerPoint Presentation</vt:lpstr>
      <vt:lpstr>PowerPoint Presentation</vt:lpstr>
      <vt:lpstr>PowerPoint Presentation</vt:lpstr>
      <vt:lpstr>What does the Research tell us. </vt:lpstr>
      <vt:lpstr>PowerPoint Presentation</vt:lpstr>
      <vt:lpstr>PowerPoint Presentation</vt:lpstr>
      <vt:lpstr>PowerPoint Presentation</vt:lpstr>
      <vt:lpstr>PowerPoint Presentation</vt:lpstr>
      <vt:lpstr>Phonics Screening Check – Summer Term Year One</vt:lpstr>
      <vt:lpstr>Reading Books</vt:lpstr>
      <vt:lpstr>What is fluency and why is it important? </vt:lpstr>
      <vt:lpstr>What is fluency and why is it important? </vt:lpstr>
      <vt:lpstr>Reading Comprehension</vt:lpstr>
      <vt:lpstr>PowerPoint Presentation</vt:lpstr>
      <vt:lpstr>Importance of Pronunciation</vt:lpstr>
      <vt:lpstr>Three ways you can help build fluency at home…</vt:lpstr>
      <vt:lpstr>Reading from an early age and securing phonics </vt:lpstr>
      <vt:lpstr>PowerPoint Presentation</vt:lpstr>
      <vt:lpstr>PowerPoint Presentation</vt:lpstr>
      <vt:lpstr>Resources to support learning at home. </vt:lpstr>
      <vt:lpstr>Welcome the V.I.Rs  (The Very Important Readers)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Curriculum Evening</dc:title>
  <dc:creator>Vicky Harbridge</dc:creator>
  <cp:lastModifiedBy>Rebecca Everitt</cp:lastModifiedBy>
  <cp:revision>491</cp:revision>
  <cp:lastPrinted>2024-11-21T12:15:33Z</cp:lastPrinted>
  <dcterms:created xsi:type="dcterms:W3CDTF">2019-09-05T08:18:06Z</dcterms:created>
  <dcterms:modified xsi:type="dcterms:W3CDTF">2024-11-21T12:19:11Z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0x01010093ED8EE5FF10714986DB6849D875AE1E</vt:lpwstr>
  </property>
</Properties>
</file>