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56" r:id="rId5"/>
    <p:sldId id="316" r:id="rId6"/>
    <p:sldId id="324" r:id="rId7"/>
    <p:sldId id="318" r:id="rId8"/>
    <p:sldId id="331" r:id="rId9"/>
    <p:sldId id="307" r:id="rId10"/>
    <p:sldId id="309" r:id="rId11"/>
    <p:sldId id="308" r:id="rId12"/>
    <p:sldId id="311" r:id="rId13"/>
    <p:sldId id="310" r:id="rId14"/>
    <p:sldId id="317" r:id="rId15"/>
    <p:sldId id="319" r:id="rId16"/>
    <p:sldId id="327" r:id="rId17"/>
    <p:sldId id="328" r:id="rId18"/>
    <p:sldId id="329" r:id="rId19"/>
    <p:sldId id="320" r:id="rId20"/>
    <p:sldId id="322" r:id="rId21"/>
    <p:sldId id="326" r:id="rId22"/>
    <p:sldId id="314" r:id="rId23"/>
    <p:sldId id="312" r:id="rId24"/>
    <p:sldId id="330" r:id="rId25"/>
    <p:sldId id="325" r:id="rId26"/>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A09A8-8D3D-4F55-BFAA-21E941632AD6}" v="65" dt="2022-07-21T11:03:09.848"/>
    <p1510:client id="{A7A61337-27BE-4C5D-BC06-35F885DEFBF4}" v="565" dt="2022-09-07T17:09:57.387"/>
    <p1510:client id="{E6ED0E6A-9AA5-4D78-A89A-F3A852F0B78E}" v="417" dt="2022-09-07T15:40:07.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0" autoAdjust="0"/>
    <p:restoredTop sz="67674" autoAdjust="0"/>
  </p:normalViewPr>
  <p:slideViewPr>
    <p:cSldViewPr snapToGrid="0">
      <p:cViewPr varScale="1">
        <p:scale>
          <a:sx n="61" d="100"/>
          <a:sy n="61" d="100"/>
        </p:scale>
        <p:origin x="12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926236-D3BC-4054-8FD3-4DB80E42F28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B3AD4C99-6EC5-4FF7-A491-8F5FB6FDED3F}">
      <dgm:prSet phldrT="[Text]"/>
      <dgm:spPr/>
      <dgm:t>
        <a:bodyPr/>
        <a:lstStyle/>
        <a:p>
          <a:r>
            <a:rPr lang="en-US" dirty="0" smtClean="0"/>
            <a:t>What is Phonics?</a:t>
          </a:r>
          <a:endParaRPr lang="en-US" dirty="0"/>
        </a:p>
      </dgm:t>
    </dgm:pt>
    <dgm:pt modelId="{EB97BC9C-DAF6-498C-B843-12A537FFA870}" type="parTrans" cxnId="{9487ACDA-879E-44A2-94DD-1BE0A1F23652}">
      <dgm:prSet/>
      <dgm:spPr/>
      <dgm:t>
        <a:bodyPr/>
        <a:lstStyle/>
        <a:p>
          <a:endParaRPr lang="en-US"/>
        </a:p>
      </dgm:t>
    </dgm:pt>
    <dgm:pt modelId="{3AAD1720-7617-4252-9444-9E5ED63C60AC}" type="sibTrans" cxnId="{9487ACDA-879E-44A2-94DD-1BE0A1F23652}">
      <dgm:prSet/>
      <dgm:spPr/>
      <dgm:t>
        <a:bodyPr/>
        <a:lstStyle/>
        <a:p>
          <a:endParaRPr lang="en-US"/>
        </a:p>
      </dgm:t>
    </dgm:pt>
    <dgm:pt modelId="{121B9D85-622B-43EE-9B5C-AAFBE138029F}">
      <dgm:prSet phldrT="[Text]"/>
      <dgm:spPr/>
      <dgm:t>
        <a:bodyPr/>
        <a:lstStyle/>
        <a:p>
          <a:r>
            <a:rPr lang="en-US" dirty="0" smtClean="0"/>
            <a:t>What Phonics Scheme Do We Use? </a:t>
          </a:r>
          <a:endParaRPr lang="en-US" dirty="0"/>
        </a:p>
      </dgm:t>
    </dgm:pt>
    <dgm:pt modelId="{54E4C239-0422-4F2D-8266-B82EEA0000A3}" type="parTrans" cxnId="{E2CA3487-7C3A-4751-8C2B-29C463F181A5}">
      <dgm:prSet/>
      <dgm:spPr/>
      <dgm:t>
        <a:bodyPr/>
        <a:lstStyle/>
        <a:p>
          <a:endParaRPr lang="en-US"/>
        </a:p>
      </dgm:t>
    </dgm:pt>
    <dgm:pt modelId="{19D91FBC-F6F4-4433-976D-FC4F4BC15341}" type="sibTrans" cxnId="{E2CA3487-7C3A-4751-8C2B-29C463F181A5}">
      <dgm:prSet/>
      <dgm:spPr/>
      <dgm:t>
        <a:bodyPr/>
        <a:lstStyle/>
        <a:p>
          <a:endParaRPr lang="en-US"/>
        </a:p>
      </dgm:t>
    </dgm:pt>
    <dgm:pt modelId="{DC4376F4-F8E6-4E16-90AA-45A4CCD2DC0E}">
      <dgm:prSet phldrT="[Text]"/>
      <dgm:spPr/>
      <dgm:t>
        <a:bodyPr/>
        <a:lstStyle/>
        <a:p>
          <a:r>
            <a:rPr lang="en-US" dirty="0" smtClean="0"/>
            <a:t>How do we develop comprehension ? </a:t>
          </a:r>
          <a:endParaRPr lang="en-US" dirty="0"/>
        </a:p>
      </dgm:t>
    </dgm:pt>
    <dgm:pt modelId="{78BD1F95-0108-497C-9BA5-76AB7D2AAB26}" type="parTrans" cxnId="{FB026F76-172C-4525-9A73-9E5F2FBF9E31}">
      <dgm:prSet/>
      <dgm:spPr/>
      <dgm:t>
        <a:bodyPr/>
        <a:lstStyle/>
        <a:p>
          <a:endParaRPr lang="en-US"/>
        </a:p>
      </dgm:t>
    </dgm:pt>
    <dgm:pt modelId="{4579DEE3-74DC-4AF7-9B3C-8838DF46A0FA}" type="sibTrans" cxnId="{FB026F76-172C-4525-9A73-9E5F2FBF9E31}">
      <dgm:prSet/>
      <dgm:spPr/>
      <dgm:t>
        <a:bodyPr/>
        <a:lstStyle/>
        <a:p>
          <a:endParaRPr lang="en-US"/>
        </a:p>
      </dgm:t>
    </dgm:pt>
    <dgm:pt modelId="{65B8C4C7-2EBB-4136-88A4-5E3093DD2650}">
      <dgm:prSet phldrT="[Text]"/>
      <dgm:spPr/>
      <dgm:t>
        <a:bodyPr/>
        <a:lstStyle/>
        <a:p>
          <a:endParaRPr lang="en-US" dirty="0"/>
        </a:p>
      </dgm:t>
    </dgm:pt>
    <dgm:pt modelId="{1CE9D2FB-5DEE-4A6D-A0BA-E292616FC0A8}" type="parTrans" cxnId="{796C65F5-C349-4957-88E2-A043F11A7D94}">
      <dgm:prSet/>
      <dgm:spPr/>
      <dgm:t>
        <a:bodyPr/>
        <a:lstStyle/>
        <a:p>
          <a:endParaRPr lang="en-US"/>
        </a:p>
      </dgm:t>
    </dgm:pt>
    <dgm:pt modelId="{516915B9-C2C4-4EA3-9139-8FD6AD8B3F61}" type="sibTrans" cxnId="{796C65F5-C349-4957-88E2-A043F11A7D94}">
      <dgm:prSet/>
      <dgm:spPr/>
      <dgm:t>
        <a:bodyPr/>
        <a:lstStyle/>
        <a:p>
          <a:endParaRPr lang="en-US"/>
        </a:p>
      </dgm:t>
    </dgm:pt>
    <dgm:pt modelId="{08345D11-093A-42A1-8414-2CBD0A9E00B1}">
      <dgm:prSet phldrT="[Text]"/>
      <dgm:spPr/>
      <dgm:t>
        <a:bodyPr/>
        <a:lstStyle/>
        <a:p>
          <a:r>
            <a:rPr lang="en-US" dirty="0" smtClean="0"/>
            <a:t>How can you support your child at home?</a:t>
          </a:r>
          <a:endParaRPr lang="en-US" dirty="0"/>
        </a:p>
      </dgm:t>
    </dgm:pt>
    <dgm:pt modelId="{D125416D-B589-4371-9A47-85BAEA3F23B4}" type="parTrans" cxnId="{2D1CB43F-CFA2-41B2-9FF0-E2A09CF4E9CF}">
      <dgm:prSet/>
      <dgm:spPr/>
      <dgm:t>
        <a:bodyPr/>
        <a:lstStyle/>
        <a:p>
          <a:endParaRPr lang="en-US"/>
        </a:p>
      </dgm:t>
    </dgm:pt>
    <dgm:pt modelId="{C9BC5AE3-CA81-47E3-AC52-F38354345836}" type="sibTrans" cxnId="{2D1CB43F-CFA2-41B2-9FF0-E2A09CF4E9CF}">
      <dgm:prSet/>
      <dgm:spPr/>
      <dgm:t>
        <a:bodyPr/>
        <a:lstStyle/>
        <a:p>
          <a:endParaRPr lang="en-US"/>
        </a:p>
      </dgm:t>
    </dgm:pt>
    <dgm:pt modelId="{FD290B81-5C87-41D0-AD34-C8881FB28496}">
      <dgm:prSet phldrT="[Text]"/>
      <dgm:spPr/>
      <dgm:t>
        <a:bodyPr/>
        <a:lstStyle/>
        <a:p>
          <a:r>
            <a:rPr lang="en-US" dirty="0" smtClean="0"/>
            <a:t>Phonics and Reading  at </a:t>
          </a:r>
          <a:r>
            <a:rPr lang="en-US" dirty="0" err="1" smtClean="0"/>
            <a:t>Knaphill</a:t>
          </a:r>
          <a:r>
            <a:rPr lang="en-US" dirty="0" smtClean="0"/>
            <a:t> Lower School – Reception</a:t>
          </a:r>
          <a:endParaRPr lang="en-US" dirty="0"/>
        </a:p>
      </dgm:t>
    </dgm:pt>
    <dgm:pt modelId="{F5446352-50F4-452D-9068-987678E07BE6}" type="parTrans" cxnId="{D96342EE-D606-4580-BD8F-4C3B7354AF39}">
      <dgm:prSet/>
      <dgm:spPr/>
      <dgm:t>
        <a:bodyPr/>
        <a:lstStyle/>
        <a:p>
          <a:endParaRPr lang="en-US"/>
        </a:p>
      </dgm:t>
    </dgm:pt>
    <dgm:pt modelId="{24871E7D-9F71-45BF-9A03-49B12F3396EA}" type="sibTrans" cxnId="{D96342EE-D606-4580-BD8F-4C3B7354AF39}">
      <dgm:prSet/>
      <dgm:spPr/>
      <dgm:t>
        <a:bodyPr/>
        <a:lstStyle/>
        <a:p>
          <a:endParaRPr lang="en-US"/>
        </a:p>
      </dgm:t>
    </dgm:pt>
    <dgm:pt modelId="{7995E957-26A6-4A69-9D29-161DB388DBC8}" type="pres">
      <dgm:prSet presAssocID="{B4926236-D3BC-4054-8FD3-4DB80E42F28E}" presName="outerComposite" presStyleCnt="0">
        <dgm:presLayoutVars>
          <dgm:chMax val="5"/>
          <dgm:dir/>
          <dgm:resizeHandles val="exact"/>
        </dgm:presLayoutVars>
      </dgm:prSet>
      <dgm:spPr/>
      <dgm:t>
        <a:bodyPr/>
        <a:lstStyle/>
        <a:p>
          <a:endParaRPr lang="en-US"/>
        </a:p>
      </dgm:t>
    </dgm:pt>
    <dgm:pt modelId="{AAC2B2B3-39B0-4D94-8E7F-5D3CA1FC254B}" type="pres">
      <dgm:prSet presAssocID="{B4926236-D3BC-4054-8FD3-4DB80E42F28E}" presName="dummyMaxCanvas" presStyleCnt="0">
        <dgm:presLayoutVars/>
      </dgm:prSet>
      <dgm:spPr/>
    </dgm:pt>
    <dgm:pt modelId="{B4AF6C93-6ECD-4042-9A34-E793BF2187C3}" type="pres">
      <dgm:prSet presAssocID="{B4926236-D3BC-4054-8FD3-4DB80E42F28E}" presName="FiveNodes_1" presStyleLbl="node1" presStyleIdx="0" presStyleCnt="5">
        <dgm:presLayoutVars>
          <dgm:bulletEnabled val="1"/>
        </dgm:presLayoutVars>
      </dgm:prSet>
      <dgm:spPr/>
      <dgm:t>
        <a:bodyPr/>
        <a:lstStyle/>
        <a:p>
          <a:endParaRPr lang="en-US"/>
        </a:p>
      </dgm:t>
    </dgm:pt>
    <dgm:pt modelId="{AFFCE2B4-0908-4FDC-BCB3-C52AA7294491}" type="pres">
      <dgm:prSet presAssocID="{B4926236-D3BC-4054-8FD3-4DB80E42F28E}" presName="FiveNodes_2" presStyleLbl="node1" presStyleIdx="1" presStyleCnt="5">
        <dgm:presLayoutVars>
          <dgm:bulletEnabled val="1"/>
        </dgm:presLayoutVars>
      </dgm:prSet>
      <dgm:spPr/>
      <dgm:t>
        <a:bodyPr/>
        <a:lstStyle/>
        <a:p>
          <a:endParaRPr lang="en-US"/>
        </a:p>
      </dgm:t>
    </dgm:pt>
    <dgm:pt modelId="{2398D30B-74F4-44BB-9096-8E739FC2A82B}" type="pres">
      <dgm:prSet presAssocID="{B4926236-D3BC-4054-8FD3-4DB80E42F28E}" presName="FiveNodes_3" presStyleLbl="node1" presStyleIdx="2" presStyleCnt="5">
        <dgm:presLayoutVars>
          <dgm:bulletEnabled val="1"/>
        </dgm:presLayoutVars>
      </dgm:prSet>
      <dgm:spPr/>
      <dgm:t>
        <a:bodyPr/>
        <a:lstStyle/>
        <a:p>
          <a:endParaRPr lang="en-US"/>
        </a:p>
      </dgm:t>
    </dgm:pt>
    <dgm:pt modelId="{E4DE43F0-F4B1-4647-9F54-0107B4150B00}" type="pres">
      <dgm:prSet presAssocID="{B4926236-D3BC-4054-8FD3-4DB80E42F28E}" presName="FiveNodes_4" presStyleLbl="node1" presStyleIdx="3" presStyleCnt="5" custLinFactNeighborX="609" custLinFactNeighborY="-3993">
        <dgm:presLayoutVars>
          <dgm:bulletEnabled val="1"/>
        </dgm:presLayoutVars>
      </dgm:prSet>
      <dgm:spPr/>
      <dgm:t>
        <a:bodyPr/>
        <a:lstStyle/>
        <a:p>
          <a:endParaRPr lang="en-US"/>
        </a:p>
      </dgm:t>
    </dgm:pt>
    <dgm:pt modelId="{5B06E0CF-7801-43DD-AD19-B042DDAF5130}" type="pres">
      <dgm:prSet presAssocID="{B4926236-D3BC-4054-8FD3-4DB80E42F28E}" presName="FiveNodes_5" presStyleLbl="node1" presStyleIdx="4" presStyleCnt="5">
        <dgm:presLayoutVars>
          <dgm:bulletEnabled val="1"/>
        </dgm:presLayoutVars>
      </dgm:prSet>
      <dgm:spPr/>
      <dgm:t>
        <a:bodyPr/>
        <a:lstStyle/>
        <a:p>
          <a:endParaRPr lang="en-US"/>
        </a:p>
      </dgm:t>
    </dgm:pt>
    <dgm:pt modelId="{9F683015-0725-47D5-8B6B-75A837E2F968}" type="pres">
      <dgm:prSet presAssocID="{B4926236-D3BC-4054-8FD3-4DB80E42F28E}" presName="FiveConn_1-2" presStyleLbl="fgAccFollowNode1" presStyleIdx="0" presStyleCnt="4">
        <dgm:presLayoutVars>
          <dgm:bulletEnabled val="1"/>
        </dgm:presLayoutVars>
      </dgm:prSet>
      <dgm:spPr/>
      <dgm:t>
        <a:bodyPr/>
        <a:lstStyle/>
        <a:p>
          <a:endParaRPr lang="en-US"/>
        </a:p>
      </dgm:t>
    </dgm:pt>
    <dgm:pt modelId="{582B018A-E521-4A60-946B-7243FDE9209B}" type="pres">
      <dgm:prSet presAssocID="{B4926236-D3BC-4054-8FD3-4DB80E42F28E}" presName="FiveConn_2-3" presStyleLbl="fgAccFollowNode1" presStyleIdx="1" presStyleCnt="4">
        <dgm:presLayoutVars>
          <dgm:bulletEnabled val="1"/>
        </dgm:presLayoutVars>
      </dgm:prSet>
      <dgm:spPr/>
      <dgm:t>
        <a:bodyPr/>
        <a:lstStyle/>
        <a:p>
          <a:endParaRPr lang="en-US"/>
        </a:p>
      </dgm:t>
    </dgm:pt>
    <dgm:pt modelId="{A60ACA63-A64B-4E1A-B82C-05489577A272}" type="pres">
      <dgm:prSet presAssocID="{B4926236-D3BC-4054-8FD3-4DB80E42F28E}" presName="FiveConn_3-4" presStyleLbl="fgAccFollowNode1" presStyleIdx="2" presStyleCnt="4">
        <dgm:presLayoutVars>
          <dgm:bulletEnabled val="1"/>
        </dgm:presLayoutVars>
      </dgm:prSet>
      <dgm:spPr/>
      <dgm:t>
        <a:bodyPr/>
        <a:lstStyle/>
        <a:p>
          <a:endParaRPr lang="en-US"/>
        </a:p>
      </dgm:t>
    </dgm:pt>
    <dgm:pt modelId="{C6121314-9B8E-45D3-91F9-4BAE651AB4BA}" type="pres">
      <dgm:prSet presAssocID="{B4926236-D3BC-4054-8FD3-4DB80E42F28E}" presName="FiveConn_4-5" presStyleLbl="fgAccFollowNode1" presStyleIdx="3" presStyleCnt="4">
        <dgm:presLayoutVars>
          <dgm:bulletEnabled val="1"/>
        </dgm:presLayoutVars>
      </dgm:prSet>
      <dgm:spPr/>
      <dgm:t>
        <a:bodyPr/>
        <a:lstStyle/>
        <a:p>
          <a:endParaRPr lang="en-US"/>
        </a:p>
      </dgm:t>
    </dgm:pt>
    <dgm:pt modelId="{ADC86B1A-0F9F-4DE0-8B91-4F31D753843F}" type="pres">
      <dgm:prSet presAssocID="{B4926236-D3BC-4054-8FD3-4DB80E42F28E}" presName="FiveNodes_1_text" presStyleLbl="node1" presStyleIdx="4" presStyleCnt="5">
        <dgm:presLayoutVars>
          <dgm:bulletEnabled val="1"/>
        </dgm:presLayoutVars>
      </dgm:prSet>
      <dgm:spPr/>
      <dgm:t>
        <a:bodyPr/>
        <a:lstStyle/>
        <a:p>
          <a:endParaRPr lang="en-US"/>
        </a:p>
      </dgm:t>
    </dgm:pt>
    <dgm:pt modelId="{DA1E204A-34F7-44DB-830B-679DFE4B2D9A}" type="pres">
      <dgm:prSet presAssocID="{B4926236-D3BC-4054-8FD3-4DB80E42F28E}" presName="FiveNodes_2_text" presStyleLbl="node1" presStyleIdx="4" presStyleCnt="5">
        <dgm:presLayoutVars>
          <dgm:bulletEnabled val="1"/>
        </dgm:presLayoutVars>
      </dgm:prSet>
      <dgm:spPr/>
      <dgm:t>
        <a:bodyPr/>
        <a:lstStyle/>
        <a:p>
          <a:endParaRPr lang="en-US"/>
        </a:p>
      </dgm:t>
    </dgm:pt>
    <dgm:pt modelId="{1E8204BC-E418-46F0-8D1E-4FE97A8B1D03}" type="pres">
      <dgm:prSet presAssocID="{B4926236-D3BC-4054-8FD3-4DB80E42F28E}" presName="FiveNodes_3_text" presStyleLbl="node1" presStyleIdx="4" presStyleCnt="5">
        <dgm:presLayoutVars>
          <dgm:bulletEnabled val="1"/>
        </dgm:presLayoutVars>
      </dgm:prSet>
      <dgm:spPr/>
      <dgm:t>
        <a:bodyPr/>
        <a:lstStyle/>
        <a:p>
          <a:endParaRPr lang="en-US"/>
        </a:p>
      </dgm:t>
    </dgm:pt>
    <dgm:pt modelId="{CB656F58-B64D-4B0C-8802-EE787D3F3E27}" type="pres">
      <dgm:prSet presAssocID="{B4926236-D3BC-4054-8FD3-4DB80E42F28E}" presName="FiveNodes_4_text" presStyleLbl="node1" presStyleIdx="4" presStyleCnt="5">
        <dgm:presLayoutVars>
          <dgm:bulletEnabled val="1"/>
        </dgm:presLayoutVars>
      </dgm:prSet>
      <dgm:spPr/>
      <dgm:t>
        <a:bodyPr/>
        <a:lstStyle/>
        <a:p>
          <a:endParaRPr lang="en-US"/>
        </a:p>
      </dgm:t>
    </dgm:pt>
    <dgm:pt modelId="{0B250600-D241-449B-A8A2-2DDDC3A29B02}" type="pres">
      <dgm:prSet presAssocID="{B4926236-D3BC-4054-8FD3-4DB80E42F28E}" presName="FiveNodes_5_text" presStyleLbl="node1" presStyleIdx="4" presStyleCnt="5">
        <dgm:presLayoutVars>
          <dgm:bulletEnabled val="1"/>
        </dgm:presLayoutVars>
      </dgm:prSet>
      <dgm:spPr/>
      <dgm:t>
        <a:bodyPr/>
        <a:lstStyle/>
        <a:p>
          <a:endParaRPr lang="en-US"/>
        </a:p>
      </dgm:t>
    </dgm:pt>
  </dgm:ptLst>
  <dgm:cxnLst>
    <dgm:cxn modelId="{FB026F76-172C-4525-9A73-9E5F2FBF9E31}" srcId="{B4926236-D3BC-4054-8FD3-4DB80E42F28E}" destId="{DC4376F4-F8E6-4E16-90AA-45A4CCD2DC0E}" srcOrd="3" destOrd="0" parTransId="{78BD1F95-0108-497C-9BA5-76AB7D2AAB26}" sibTransId="{4579DEE3-74DC-4AF7-9B3C-8838DF46A0FA}"/>
    <dgm:cxn modelId="{8CEAF19E-D913-4698-8B58-D6B594EC8F35}" type="presOf" srcId="{FD290B81-5C87-41D0-AD34-C8881FB28496}" destId="{B4AF6C93-6ECD-4042-9A34-E793BF2187C3}" srcOrd="0" destOrd="0" presId="urn:microsoft.com/office/officeart/2005/8/layout/vProcess5"/>
    <dgm:cxn modelId="{FAD6171E-4363-4278-AD28-2308138D3C0E}" type="presOf" srcId="{B4926236-D3BC-4054-8FD3-4DB80E42F28E}" destId="{7995E957-26A6-4A69-9D29-161DB388DBC8}" srcOrd="0" destOrd="0" presId="urn:microsoft.com/office/officeart/2005/8/layout/vProcess5"/>
    <dgm:cxn modelId="{5BBA492F-5877-445A-A740-3FDCEE5E982B}" type="presOf" srcId="{121B9D85-622B-43EE-9B5C-AAFBE138029F}" destId="{1E8204BC-E418-46F0-8D1E-4FE97A8B1D03}" srcOrd="1" destOrd="0" presId="urn:microsoft.com/office/officeart/2005/8/layout/vProcess5"/>
    <dgm:cxn modelId="{91C8041F-0E1B-4D91-AB35-EE0154783C9D}" type="presOf" srcId="{B3AD4C99-6EC5-4FF7-A491-8F5FB6FDED3F}" destId="{AFFCE2B4-0908-4FDC-BCB3-C52AA7294491}" srcOrd="0" destOrd="0" presId="urn:microsoft.com/office/officeart/2005/8/layout/vProcess5"/>
    <dgm:cxn modelId="{5DD54FAB-89C7-4BC0-9B1E-CAB9E730D233}" type="presOf" srcId="{DC4376F4-F8E6-4E16-90AA-45A4CCD2DC0E}" destId="{CB656F58-B64D-4B0C-8802-EE787D3F3E27}" srcOrd="1" destOrd="0" presId="urn:microsoft.com/office/officeart/2005/8/layout/vProcess5"/>
    <dgm:cxn modelId="{ABBD6A15-4E2D-4096-8822-F9B1748CE87F}" type="presOf" srcId="{4579DEE3-74DC-4AF7-9B3C-8838DF46A0FA}" destId="{C6121314-9B8E-45D3-91F9-4BAE651AB4BA}" srcOrd="0" destOrd="0" presId="urn:microsoft.com/office/officeart/2005/8/layout/vProcess5"/>
    <dgm:cxn modelId="{796C65F5-C349-4957-88E2-A043F11A7D94}" srcId="{B4926236-D3BC-4054-8FD3-4DB80E42F28E}" destId="{65B8C4C7-2EBB-4136-88A4-5E3093DD2650}" srcOrd="5" destOrd="0" parTransId="{1CE9D2FB-5DEE-4A6D-A0BA-E292616FC0A8}" sibTransId="{516915B9-C2C4-4EA3-9139-8FD6AD8B3F61}"/>
    <dgm:cxn modelId="{78F4B310-2458-4556-AE84-8E18C8180598}" type="presOf" srcId="{19D91FBC-F6F4-4433-976D-FC4F4BC15341}" destId="{A60ACA63-A64B-4E1A-B82C-05489577A272}" srcOrd="0" destOrd="0" presId="urn:microsoft.com/office/officeart/2005/8/layout/vProcess5"/>
    <dgm:cxn modelId="{BC5F8E6D-35AD-477A-B5C0-D1FD40D41A30}" type="presOf" srcId="{121B9D85-622B-43EE-9B5C-AAFBE138029F}" destId="{2398D30B-74F4-44BB-9096-8E739FC2A82B}" srcOrd="0" destOrd="0" presId="urn:microsoft.com/office/officeart/2005/8/layout/vProcess5"/>
    <dgm:cxn modelId="{E580B3D0-2C31-43E0-A9F0-0279936ED23F}" type="presOf" srcId="{08345D11-093A-42A1-8414-2CBD0A9E00B1}" destId="{5B06E0CF-7801-43DD-AD19-B042DDAF5130}" srcOrd="0" destOrd="0" presId="urn:microsoft.com/office/officeart/2005/8/layout/vProcess5"/>
    <dgm:cxn modelId="{9D5F5115-C9F2-4998-A3B1-B9127CB31B6E}" type="presOf" srcId="{24871E7D-9F71-45BF-9A03-49B12F3396EA}" destId="{9F683015-0725-47D5-8B6B-75A837E2F968}" srcOrd="0" destOrd="0" presId="urn:microsoft.com/office/officeart/2005/8/layout/vProcess5"/>
    <dgm:cxn modelId="{2D1CB43F-CFA2-41B2-9FF0-E2A09CF4E9CF}" srcId="{B4926236-D3BC-4054-8FD3-4DB80E42F28E}" destId="{08345D11-093A-42A1-8414-2CBD0A9E00B1}" srcOrd="4" destOrd="0" parTransId="{D125416D-B589-4371-9A47-85BAEA3F23B4}" sibTransId="{C9BC5AE3-CA81-47E3-AC52-F38354345836}"/>
    <dgm:cxn modelId="{9B8B6F98-58CB-4F84-837C-1C2B6452F045}" type="presOf" srcId="{B3AD4C99-6EC5-4FF7-A491-8F5FB6FDED3F}" destId="{DA1E204A-34F7-44DB-830B-679DFE4B2D9A}" srcOrd="1" destOrd="0" presId="urn:microsoft.com/office/officeart/2005/8/layout/vProcess5"/>
    <dgm:cxn modelId="{0986432F-CE5E-4415-93C6-42EF4828F58F}" type="presOf" srcId="{FD290B81-5C87-41D0-AD34-C8881FB28496}" destId="{ADC86B1A-0F9F-4DE0-8B91-4F31D753843F}" srcOrd="1" destOrd="0" presId="urn:microsoft.com/office/officeart/2005/8/layout/vProcess5"/>
    <dgm:cxn modelId="{9487ACDA-879E-44A2-94DD-1BE0A1F23652}" srcId="{B4926236-D3BC-4054-8FD3-4DB80E42F28E}" destId="{B3AD4C99-6EC5-4FF7-A491-8F5FB6FDED3F}" srcOrd="1" destOrd="0" parTransId="{EB97BC9C-DAF6-498C-B843-12A537FFA870}" sibTransId="{3AAD1720-7617-4252-9444-9E5ED63C60AC}"/>
    <dgm:cxn modelId="{D96342EE-D606-4580-BD8F-4C3B7354AF39}" srcId="{B4926236-D3BC-4054-8FD3-4DB80E42F28E}" destId="{FD290B81-5C87-41D0-AD34-C8881FB28496}" srcOrd="0" destOrd="0" parTransId="{F5446352-50F4-452D-9068-987678E07BE6}" sibTransId="{24871E7D-9F71-45BF-9A03-49B12F3396EA}"/>
    <dgm:cxn modelId="{AB51261E-E63A-4A32-9FCA-307F093B0015}" type="presOf" srcId="{DC4376F4-F8E6-4E16-90AA-45A4CCD2DC0E}" destId="{E4DE43F0-F4B1-4647-9F54-0107B4150B00}" srcOrd="0" destOrd="0" presId="urn:microsoft.com/office/officeart/2005/8/layout/vProcess5"/>
    <dgm:cxn modelId="{E2CA3487-7C3A-4751-8C2B-29C463F181A5}" srcId="{B4926236-D3BC-4054-8FD3-4DB80E42F28E}" destId="{121B9D85-622B-43EE-9B5C-AAFBE138029F}" srcOrd="2" destOrd="0" parTransId="{54E4C239-0422-4F2D-8266-B82EEA0000A3}" sibTransId="{19D91FBC-F6F4-4433-976D-FC4F4BC15341}"/>
    <dgm:cxn modelId="{B1886B94-DCE4-41A9-B058-6CA3DFDF327E}" type="presOf" srcId="{08345D11-093A-42A1-8414-2CBD0A9E00B1}" destId="{0B250600-D241-449B-A8A2-2DDDC3A29B02}" srcOrd="1" destOrd="0" presId="urn:microsoft.com/office/officeart/2005/8/layout/vProcess5"/>
    <dgm:cxn modelId="{44AF6FC1-FB80-4DF6-8673-761E3E613F97}" type="presOf" srcId="{3AAD1720-7617-4252-9444-9E5ED63C60AC}" destId="{582B018A-E521-4A60-946B-7243FDE9209B}" srcOrd="0" destOrd="0" presId="urn:microsoft.com/office/officeart/2005/8/layout/vProcess5"/>
    <dgm:cxn modelId="{3C5A1F97-0F49-40A1-836E-DF7E78F16551}" type="presParOf" srcId="{7995E957-26A6-4A69-9D29-161DB388DBC8}" destId="{AAC2B2B3-39B0-4D94-8E7F-5D3CA1FC254B}" srcOrd="0" destOrd="0" presId="urn:microsoft.com/office/officeart/2005/8/layout/vProcess5"/>
    <dgm:cxn modelId="{14890557-700F-4C94-8C1A-74BA3E35CD3B}" type="presParOf" srcId="{7995E957-26A6-4A69-9D29-161DB388DBC8}" destId="{B4AF6C93-6ECD-4042-9A34-E793BF2187C3}" srcOrd="1" destOrd="0" presId="urn:microsoft.com/office/officeart/2005/8/layout/vProcess5"/>
    <dgm:cxn modelId="{8D9548DE-8EE7-4C5F-9167-0F0063D79321}" type="presParOf" srcId="{7995E957-26A6-4A69-9D29-161DB388DBC8}" destId="{AFFCE2B4-0908-4FDC-BCB3-C52AA7294491}" srcOrd="2" destOrd="0" presId="urn:microsoft.com/office/officeart/2005/8/layout/vProcess5"/>
    <dgm:cxn modelId="{0AD05815-3134-4A87-B2CB-0CD2DB5A704A}" type="presParOf" srcId="{7995E957-26A6-4A69-9D29-161DB388DBC8}" destId="{2398D30B-74F4-44BB-9096-8E739FC2A82B}" srcOrd="3" destOrd="0" presId="urn:microsoft.com/office/officeart/2005/8/layout/vProcess5"/>
    <dgm:cxn modelId="{B974B982-1BD3-4BED-9691-490844105FAB}" type="presParOf" srcId="{7995E957-26A6-4A69-9D29-161DB388DBC8}" destId="{E4DE43F0-F4B1-4647-9F54-0107B4150B00}" srcOrd="4" destOrd="0" presId="urn:microsoft.com/office/officeart/2005/8/layout/vProcess5"/>
    <dgm:cxn modelId="{BFDA4696-18F9-490F-A5E8-C6F802991D74}" type="presParOf" srcId="{7995E957-26A6-4A69-9D29-161DB388DBC8}" destId="{5B06E0CF-7801-43DD-AD19-B042DDAF5130}" srcOrd="5" destOrd="0" presId="urn:microsoft.com/office/officeart/2005/8/layout/vProcess5"/>
    <dgm:cxn modelId="{D5D311B4-5833-49AF-A6ED-59B720C615BE}" type="presParOf" srcId="{7995E957-26A6-4A69-9D29-161DB388DBC8}" destId="{9F683015-0725-47D5-8B6B-75A837E2F968}" srcOrd="6" destOrd="0" presId="urn:microsoft.com/office/officeart/2005/8/layout/vProcess5"/>
    <dgm:cxn modelId="{70E1A9DD-126C-4421-88AF-FD376810F58C}" type="presParOf" srcId="{7995E957-26A6-4A69-9D29-161DB388DBC8}" destId="{582B018A-E521-4A60-946B-7243FDE9209B}" srcOrd="7" destOrd="0" presId="urn:microsoft.com/office/officeart/2005/8/layout/vProcess5"/>
    <dgm:cxn modelId="{51008127-57F8-4D20-BA4F-07E313721971}" type="presParOf" srcId="{7995E957-26A6-4A69-9D29-161DB388DBC8}" destId="{A60ACA63-A64B-4E1A-B82C-05489577A272}" srcOrd="8" destOrd="0" presId="urn:microsoft.com/office/officeart/2005/8/layout/vProcess5"/>
    <dgm:cxn modelId="{603BA45D-5F26-48C6-AA75-1F5905704914}" type="presParOf" srcId="{7995E957-26A6-4A69-9D29-161DB388DBC8}" destId="{C6121314-9B8E-45D3-91F9-4BAE651AB4BA}" srcOrd="9" destOrd="0" presId="urn:microsoft.com/office/officeart/2005/8/layout/vProcess5"/>
    <dgm:cxn modelId="{E20315E3-DC65-42FD-B7EF-8D7BD5B2E1FF}" type="presParOf" srcId="{7995E957-26A6-4A69-9D29-161DB388DBC8}" destId="{ADC86B1A-0F9F-4DE0-8B91-4F31D753843F}" srcOrd="10" destOrd="0" presId="urn:microsoft.com/office/officeart/2005/8/layout/vProcess5"/>
    <dgm:cxn modelId="{2AC1455D-0EFE-41BD-A8C8-13A80C5E794A}" type="presParOf" srcId="{7995E957-26A6-4A69-9D29-161DB388DBC8}" destId="{DA1E204A-34F7-44DB-830B-679DFE4B2D9A}" srcOrd="11" destOrd="0" presId="urn:microsoft.com/office/officeart/2005/8/layout/vProcess5"/>
    <dgm:cxn modelId="{325251CC-8354-4239-8089-4E24569DD1E8}" type="presParOf" srcId="{7995E957-26A6-4A69-9D29-161DB388DBC8}" destId="{1E8204BC-E418-46F0-8D1E-4FE97A8B1D03}" srcOrd="12" destOrd="0" presId="urn:microsoft.com/office/officeart/2005/8/layout/vProcess5"/>
    <dgm:cxn modelId="{9471BD7A-2E63-4BC1-898F-E3C92694B2D7}" type="presParOf" srcId="{7995E957-26A6-4A69-9D29-161DB388DBC8}" destId="{CB656F58-B64D-4B0C-8802-EE787D3F3E27}" srcOrd="13" destOrd="0" presId="urn:microsoft.com/office/officeart/2005/8/layout/vProcess5"/>
    <dgm:cxn modelId="{9099D119-A331-41D5-A1A8-A32D2977F64A}" type="presParOf" srcId="{7995E957-26A6-4A69-9D29-161DB388DBC8}" destId="{0B250600-D241-449B-A8A2-2DDDC3A29B02}"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72BB2F-4DBD-449B-AAC6-B89FAD440827}" type="doc">
      <dgm:prSet loTypeId="urn:microsoft.com/office/officeart/2005/8/layout/process1" loCatId="process" qsTypeId="urn:microsoft.com/office/officeart/2005/8/quickstyle/simple1" qsCatId="simple" csTypeId="urn:microsoft.com/office/officeart/2005/8/colors/accent1_2" csCatId="accent1" phldr="1"/>
      <dgm:spPr/>
    </dgm:pt>
    <dgm:pt modelId="{8A4847A6-77CE-4B93-90E8-87678B293CA9}">
      <dgm:prSet phldrT="[Text]" custT="1"/>
      <dgm:spPr/>
      <dgm:t>
        <a:bodyPr/>
        <a:lstStyle/>
        <a:p>
          <a:r>
            <a:rPr lang="en-US" sz="1600" baseline="0" dirty="0" smtClean="0"/>
            <a:t>Daily Phonics Sessions </a:t>
          </a:r>
          <a:endParaRPr lang="en-US" sz="1600" baseline="0" dirty="0"/>
        </a:p>
      </dgm:t>
    </dgm:pt>
    <dgm:pt modelId="{7ABB73F8-A6D1-42F6-A404-3E9ADFFC6AA5}" type="parTrans" cxnId="{6430961A-717B-4804-91DD-1062B0380A62}">
      <dgm:prSet/>
      <dgm:spPr/>
      <dgm:t>
        <a:bodyPr/>
        <a:lstStyle/>
        <a:p>
          <a:endParaRPr lang="en-US"/>
        </a:p>
      </dgm:t>
    </dgm:pt>
    <dgm:pt modelId="{791DB0BA-3318-46B0-A3DE-21E5992177A5}" type="sibTrans" cxnId="{6430961A-717B-4804-91DD-1062B0380A62}">
      <dgm:prSet/>
      <dgm:spPr/>
      <dgm:t>
        <a:bodyPr/>
        <a:lstStyle/>
        <a:p>
          <a:endParaRPr lang="en-US"/>
        </a:p>
      </dgm:t>
    </dgm:pt>
    <dgm:pt modelId="{C55AF2B0-483D-4344-AC0A-C0BD69F9F022}">
      <dgm:prSet phldrT="[Text]" custT="1"/>
      <dgm:spPr/>
      <dgm:t>
        <a:bodyPr/>
        <a:lstStyle/>
        <a:p>
          <a:r>
            <a:rPr lang="en-US" sz="1600" dirty="0" smtClean="0"/>
            <a:t>Daily reading in School using Apply Booklets and decodable texts</a:t>
          </a:r>
          <a:endParaRPr lang="en-US" sz="1600" dirty="0"/>
        </a:p>
      </dgm:t>
    </dgm:pt>
    <dgm:pt modelId="{F0CE87FC-4B57-4531-93FA-C3F0E12F46F0}" type="parTrans" cxnId="{B85837D0-9999-4006-B490-23BA799A3005}">
      <dgm:prSet/>
      <dgm:spPr/>
      <dgm:t>
        <a:bodyPr/>
        <a:lstStyle/>
        <a:p>
          <a:endParaRPr lang="en-US"/>
        </a:p>
      </dgm:t>
    </dgm:pt>
    <dgm:pt modelId="{A92AB439-F72C-4D04-B2CF-A9C0F8C6B40D}" type="sibTrans" cxnId="{B85837D0-9999-4006-B490-23BA799A3005}">
      <dgm:prSet/>
      <dgm:spPr/>
      <dgm:t>
        <a:bodyPr/>
        <a:lstStyle/>
        <a:p>
          <a:endParaRPr lang="en-US"/>
        </a:p>
      </dgm:t>
    </dgm:pt>
    <dgm:pt modelId="{C8BEC172-1E3B-4100-98A2-BB5577C881D0}">
      <dgm:prSet phldrT="[Text]" custT="1"/>
      <dgm:spPr/>
      <dgm:t>
        <a:bodyPr/>
        <a:lstStyle/>
        <a:p>
          <a:r>
            <a:rPr lang="en-US" sz="1600" dirty="0" smtClean="0"/>
            <a:t>Regular Assessment for Learning</a:t>
          </a:r>
          <a:endParaRPr lang="en-US" sz="1600" dirty="0"/>
        </a:p>
      </dgm:t>
    </dgm:pt>
    <dgm:pt modelId="{F23099C5-5F16-45F2-AA9D-0A2C4497BE9C}" type="parTrans" cxnId="{400940BB-AC74-4D34-9D1E-BCE59573B084}">
      <dgm:prSet/>
      <dgm:spPr/>
      <dgm:t>
        <a:bodyPr/>
        <a:lstStyle/>
        <a:p>
          <a:endParaRPr lang="en-US"/>
        </a:p>
      </dgm:t>
    </dgm:pt>
    <dgm:pt modelId="{5B406EA3-B02B-411C-91EE-2833D2E0BBC1}" type="sibTrans" cxnId="{400940BB-AC74-4D34-9D1E-BCE59573B084}">
      <dgm:prSet/>
      <dgm:spPr/>
      <dgm:t>
        <a:bodyPr/>
        <a:lstStyle/>
        <a:p>
          <a:endParaRPr lang="en-US"/>
        </a:p>
      </dgm:t>
    </dgm:pt>
    <dgm:pt modelId="{5E553C0A-19F8-4C7E-9FC0-CB1DC2D98E26}">
      <dgm:prSet phldrT="[Text]" custT="1"/>
      <dgm:spPr/>
      <dgm:t>
        <a:bodyPr/>
        <a:lstStyle/>
        <a:p>
          <a:r>
            <a:rPr lang="en-US" sz="1600" dirty="0" smtClean="0"/>
            <a:t>Keep up sessions to address any gaps in knowledge </a:t>
          </a:r>
          <a:endParaRPr lang="en-US" sz="1600" dirty="0"/>
        </a:p>
      </dgm:t>
    </dgm:pt>
    <dgm:pt modelId="{6BEBA3B8-F3AB-48E2-A621-589B977F5E1B}" type="parTrans" cxnId="{79064A50-4330-4AD1-8114-1160A4843C18}">
      <dgm:prSet/>
      <dgm:spPr/>
      <dgm:t>
        <a:bodyPr/>
        <a:lstStyle/>
        <a:p>
          <a:endParaRPr lang="en-US"/>
        </a:p>
      </dgm:t>
    </dgm:pt>
    <dgm:pt modelId="{3BB310C5-446B-4C29-9B6E-93B572E47562}" type="sibTrans" cxnId="{79064A50-4330-4AD1-8114-1160A4843C18}">
      <dgm:prSet/>
      <dgm:spPr/>
      <dgm:t>
        <a:bodyPr/>
        <a:lstStyle/>
        <a:p>
          <a:endParaRPr lang="en-US"/>
        </a:p>
      </dgm:t>
    </dgm:pt>
    <dgm:pt modelId="{9500D216-9D61-4398-A573-796EB9CAC7D7}">
      <dgm:prSet phldrT="[Text]" custT="1"/>
      <dgm:spPr/>
      <dgm:t>
        <a:bodyPr/>
        <a:lstStyle/>
        <a:p>
          <a:r>
            <a:rPr lang="en-US" sz="1600" dirty="0" smtClean="0"/>
            <a:t>Daily Story Sessions</a:t>
          </a:r>
          <a:endParaRPr lang="en-US" sz="1600" dirty="0"/>
        </a:p>
      </dgm:t>
    </dgm:pt>
    <dgm:pt modelId="{EE2DB024-FDA6-4E8C-8047-D25AAFC9EB78}" type="parTrans" cxnId="{D9AC88B1-B5BA-4992-B2B3-477188D06340}">
      <dgm:prSet/>
      <dgm:spPr/>
      <dgm:t>
        <a:bodyPr/>
        <a:lstStyle/>
        <a:p>
          <a:endParaRPr lang="en-US"/>
        </a:p>
      </dgm:t>
    </dgm:pt>
    <dgm:pt modelId="{97815CA7-BA05-4921-A74C-DFF069C33834}" type="sibTrans" cxnId="{D9AC88B1-B5BA-4992-B2B3-477188D06340}">
      <dgm:prSet/>
      <dgm:spPr/>
      <dgm:t>
        <a:bodyPr/>
        <a:lstStyle/>
        <a:p>
          <a:endParaRPr lang="en-US"/>
        </a:p>
      </dgm:t>
    </dgm:pt>
    <dgm:pt modelId="{CA21654F-6B4C-4C89-897B-9B6B426F0C5B}">
      <dgm:prSet phldrT="[Text]" custT="1"/>
      <dgm:spPr/>
      <dgm:t>
        <a:bodyPr/>
        <a:lstStyle/>
        <a:p>
          <a:r>
            <a:rPr lang="en-US" sz="1600" dirty="0" smtClean="0"/>
            <a:t>Parental Support with reading at home </a:t>
          </a:r>
          <a:endParaRPr lang="en-US" sz="1600" dirty="0"/>
        </a:p>
      </dgm:t>
    </dgm:pt>
    <dgm:pt modelId="{ECCC3412-7509-40E2-B3A5-E2B4222E22B1}" type="parTrans" cxnId="{5CD9AFEF-F12F-458A-8AE1-6AA935B59BAC}">
      <dgm:prSet/>
      <dgm:spPr/>
      <dgm:t>
        <a:bodyPr/>
        <a:lstStyle/>
        <a:p>
          <a:endParaRPr lang="en-US"/>
        </a:p>
      </dgm:t>
    </dgm:pt>
    <dgm:pt modelId="{19B7BCE0-7D50-485E-A54F-7470CFD3FB31}" type="sibTrans" cxnId="{5CD9AFEF-F12F-458A-8AE1-6AA935B59BAC}">
      <dgm:prSet/>
      <dgm:spPr/>
      <dgm:t>
        <a:bodyPr/>
        <a:lstStyle/>
        <a:p>
          <a:endParaRPr lang="en-US"/>
        </a:p>
      </dgm:t>
    </dgm:pt>
    <dgm:pt modelId="{1B8D23E5-001C-4745-B0F7-F367D5AF6952}" type="pres">
      <dgm:prSet presAssocID="{BF72BB2F-4DBD-449B-AAC6-B89FAD440827}" presName="Name0" presStyleCnt="0">
        <dgm:presLayoutVars>
          <dgm:dir/>
          <dgm:resizeHandles val="exact"/>
        </dgm:presLayoutVars>
      </dgm:prSet>
      <dgm:spPr/>
    </dgm:pt>
    <dgm:pt modelId="{CB21BA73-5811-47D7-A8A3-DBC70303645D}" type="pres">
      <dgm:prSet presAssocID="{8A4847A6-77CE-4B93-90E8-87678B293CA9}" presName="node" presStyleLbl="node1" presStyleIdx="0" presStyleCnt="6" custLinFactNeighborX="5970" custLinFactNeighborY="2453">
        <dgm:presLayoutVars>
          <dgm:bulletEnabled val="1"/>
        </dgm:presLayoutVars>
      </dgm:prSet>
      <dgm:spPr/>
      <dgm:t>
        <a:bodyPr/>
        <a:lstStyle/>
        <a:p>
          <a:endParaRPr lang="en-US"/>
        </a:p>
      </dgm:t>
    </dgm:pt>
    <dgm:pt modelId="{3B39666D-FCC7-4524-BA8A-4427FFA78ED7}" type="pres">
      <dgm:prSet presAssocID="{791DB0BA-3318-46B0-A3DE-21E5992177A5}" presName="sibTrans" presStyleLbl="sibTrans2D1" presStyleIdx="0" presStyleCnt="5"/>
      <dgm:spPr/>
      <dgm:t>
        <a:bodyPr/>
        <a:lstStyle/>
        <a:p>
          <a:endParaRPr lang="en-US"/>
        </a:p>
      </dgm:t>
    </dgm:pt>
    <dgm:pt modelId="{675F58C4-3FB9-453A-9683-D249DD5B54AE}" type="pres">
      <dgm:prSet presAssocID="{791DB0BA-3318-46B0-A3DE-21E5992177A5}" presName="connectorText" presStyleLbl="sibTrans2D1" presStyleIdx="0" presStyleCnt="5"/>
      <dgm:spPr/>
      <dgm:t>
        <a:bodyPr/>
        <a:lstStyle/>
        <a:p>
          <a:endParaRPr lang="en-US"/>
        </a:p>
      </dgm:t>
    </dgm:pt>
    <dgm:pt modelId="{B0B58B4D-5B32-47F4-BF87-020978176B68}" type="pres">
      <dgm:prSet presAssocID="{C55AF2B0-483D-4344-AC0A-C0BD69F9F022}" presName="node" presStyleLbl="node1" presStyleIdx="1" presStyleCnt="6" custLinFactNeighborX="7584">
        <dgm:presLayoutVars>
          <dgm:bulletEnabled val="1"/>
        </dgm:presLayoutVars>
      </dgm:prSet>
      <dgm:spPr/>
      <dgm:t>
        <a:bodyPr/>
        <a:lstStyle/>
        <a:p>
          <a:endParaRPr lang="en-US"/>
        </a:p>
      </dgm:t>
    </dgm:pt>
    <dgm:pt modelId="{7AC07247-9732-431E-ACCF-1B6DDD90A216}" type="pres">
      <dgm:prSet presAssocID="{A92AB439-F72C-4D04-B2CF-A9C0F8C6B40D}" presName="sibTrans" presStyleLbl="sibTrans2D1" presStyleIdx="1" presStyleCnt="5"/>
      <dgm:spPr/>
      <dgm:t>
        <a:bodyPr/>
        <a:lstStyle/>
        <a:p>
          <a:endParaRPr lang="en-US"/>
        </a:p>
      </dgm:t>
    </dgm:pt>
    <dgm:pt modelId="{3516A5FF-48FC-4364-92A6-3DC90CEEC253}" type="pres">
      <dgm:prSet presAssocID="{A92AB439-F72C-4D04-B2CF-A9C0F8C6B40D}" presName="connectorText" presStyleLbl="sibTrans2D1" presStyleIdx="1" presStyleCnt="5"/>
      <dgm:spPr/>
      <dgm:t>
        <a:bodyPr/>
        <a:lstStyle/>
        <a:p>
          <a:endParaRPr lang="en-US"/>
        </a:p>
      </dgm:t>
    </dgm:pt>
    <dgm:pt modelId="{2462C335-45CE-4270-B2ED-680845C7BC41}" type="pres">
      <dgm:prSet presAssocID="{C8BEC172-1E3B-4100-98A2-BB5577C881D0}" presName="node" presStyleLbl="node1" presStyleIdx="2" presStyleCnt="6" custLinFactNeighborX="7584">
        <dgm:presLayoutVars>
          <dgm:bulletEnabled val="1"/>
        </dgm:presLayoutVars>
      </dgm:prSet>
      <dgm:spPr/>
      <dgm:t>
        <a:bodyPr/>
        <a:lstStyle/>
        <a:p>
          <a:endParaRPr lang="en-US"/>
        </a:p>
      </dgm:t>
    </dgm:pt>
    <dgm:pt modelId="{1DFA7936-9400-4645-98D1-2FF2E30FBC56}" type="pres">
      <dgm:prSet presAssocID="{5B406EA3-B02B-411C-91EE-2833D2E0BBC1}" presName="sibTrans" presStyleLbl="sibTrans2D1" presStyleIdx="2" presStyleCnt="5"/>
      <dgm:spPr/>
      <dgm:t>
        <a:bodyPr/>
        <a:lstStyle/>
        <a:p>
          <a:endParaRPr lang="en-US"/>
        </a:p>
      </dgm:t>
    </dgm:pt>
    <dgm:pt modelId="{1DD17187-4B35-4778-A040-FC8DBCCCE0AA}" type="pres">
      <dgm:prSet presAssocID="{5B406EA3-B02B-411C-91EE-2833D2E0BBC1}" presName="connectorText" presStyleLbl="sibTrans2D1" presStyleIdx="2" presStyleCnt="5"/>
      <dgm:spPr/>
      <dgm:t>
        <a:bodyPr/>
        <a:lstStyle/>
        <a:p>
          <a:endParaRPr lang="en-US"/>
        </a:p>
      </dgm:t>
    </dgm:pt>
    <dgm:pt modelId="{580C6C8B-2F44-41DF-A796-8E83333BEA9A}" type="pres">
      <dgm:prSet presAssocID="{5E553C0A-19F8-4C7E-9FC0-CB1DC2D98E26}" presName="node" presStyleLbl="node1" presStyleIdx="3" presStyleCnt="6" custLinFactNeighborX="7584">
        <dgm:presLayoutVars>
          <dgm:bulletEnabled val="1"/>
        </dgm:presLayoutVars>
      </dgm:prSet>
      <dgm:spPr/>
      <dgm:t>
        <a:bodyPr/>
        <a:lstStyle/>
        <a:p>
          <a:endParaRPr lang="en-US"/>
        </a:p>
      </dgm:t>
    </dgm:pt>
    <dgm:pt modelId="{AB1CA434-72F0-43B3-B213-90050E3AF2FF}" type="pres">
      <dgm:prSet presAssocID="{3BB310C5-446B-4C29-9B6E-93B572E47562}" presName="sibTrans" presStyleLbl="sibTrans2D1" presStyleIdx="3" presStyleCnt="5"/>
      <dgm:spPr/>
      <dgm:t>
        <a:bodyPr/>
        <a:lstStyle/>
        <a:p>
          <a:endParaRPr lang="en-US"/>
        </a:p>
      </dgm:t>
    </dgm:pt>
    <dgm:pt modelId="{3E2CA7BE-5F14-4D0F-9BA3-BC6716D8B274}" type="pres">
      <dgm:prSet presAssocID="{3BB310C5-446B-4C29-9B6E-93B572E47562}" presName="connectorText" presStyleLbl="sibTrans2D1" presStyleIdx="3" presStyleCnt="5"/>
      <dgm:spPr/>
      <dgm:t>
        <a:bodyPr/>
        <a:lstStyle/>
        <a:p>
          <a:endParaRPr lang="en-US"/>
        </a:p>
      </dgm:t>
    </dgm:pt>
    <dgm:pt modelId="{4AA55DA7-553F-4143-AB75-AA19D7897EB5}" type="pres">
      <dgm:prSet presAssocID="{9500D216-9D61-4398-A573-796EB9CAC7D7}" presName="node" presStyleLbl="node1" presStyleIdx="4" presStyleCnt="6">
        <dgm:presLayoutVars>
          <dgm:bulletEnabled val="1"/>
        </dgm:presLayoutVars>
      </dgm:prSet>
      <dgm:spPr/>
      <dgm:t>
        <a:bodyPr/>
        <a:lstStyle/>
        <a:p>
          <a:endParaRPr lang="en-US"/>
        </a:p>
      </dgm:t>
    </dgm:pt>
    <dgm:pt modelId="{AC003EDF-5773-4306-AD2B-B31FE27C69FA}" type="pres">
      <dgm:prSet presAssocID="{97815CA7-BA05-4921-A74C-DFF069C33834}" presName="sibTrans" presStyleLbl="sibTrans2D1" presStyleIdx="4" presStyleCnt="5"/>
      <dgm:spPr/>
      <dgm:t>
        <a:bodyPr/>
        <a:lstStyle/>
        <a:p>
          <a:endParaRPr lang="en-US"/>
        </a:p>
      </dgm:t>
    </dgm:pt>
    <dgm:pt modelId="{AF0AAF76-57EC-4342-A009-7941310BD5CA}" type="pres">
      <dgm:prSet presAssocID="{97815CA7-BA05-4921-A74C-DFF069C33834}" presName="connectorText" presStyleLbl="sibTrans2D1" presStyleIdx="4" presStyleCnt="5"/>
      <dgm:spPr/>
      <dgm:t>
        <a:bodyPr/>
        <a:lstStyle/>
        <a:p>
          <a:endParaRPr lang="en-US"/>
        </a:p>
      </dgm:t>
    </dgm:pt>
    <dgm:pt modelId="{B047AEA0-A9A8-43EE-B420-AA4E8052B4C4}" type="pres">
      <dgm:prSet presAssocID="{CA21654F-6B4C-4C89-897B-9B6B426F0C5B}" presName="node" presStyleLbl="node1" presStyleIdx="5" presStyleCnt="6">
        <dgm:presLayoutVars>
          <dgm:bulletEnabled val="1"/>
        </dgm:presLayoutVars>
      </dgm:prSet>
      <dgm:spPr/>
      <dgm:t>
        <a:bodyPr/>
        <a:lstStyle/>
        <a:p>
          <a:endParaRPr lang="en-US"/>
        </a:p>
      </dgm:t>
    </dgm:pt>
  </dgm:ptLst>
  <dgm:cxnLst>
    <dgm:cxn modelId="{92C4CBE7-6215-4056-955A-873AD5327547}" type="presOf" srcId="{C8BEC172-1E3B-4100-98A2-BB5577C881D0}" destId="{2462C335-45CE-4270-B2ED-680845C7BC41}" srcOrd="0" destOrd="0" presId="urn:microsoft.com/office/officeart/2005/8/layout/process1"/>
    <dgm:cxn modelId="{52617852-3490-4196-B864-AB9148F3ACD1}" type="presOf" srcId="{5B406EA3-B02B-411C-91EE-2833D2E0BBC1}" destId="{1DD17187-4B35-4778-A040-FC8DBCCCE0AA}" srcOrd="1" destOrd="0" presId="urn:microsoft.com/office/officeart/2005/8/layout/process1"/>
    <dgm:cxn modelId="{C607D157-6311-4DBA-98A4-F2B0BAFCAC5F}" type="presOf" srcId="{C55AF2B0-483D-4344-AC0A-C0BD69F9F022}" destId="{B0B58B4D-5B32-47F4-BF87-020978176B68}" srcOrd="0" destOrd="0" presId="urn:microsoft.com/office/officeart/2005/8/layout/process1"/>
    <dgm:cxn modelId="{4323F6CE-0FC3-4832-8C5F-21F1B4B19B2D}" type="presOf" srcId="{CA21654F-6B4C-4C89-897B-9B6B426F0C5B}" destId="{B047AEA0-A9A8-43EE-B420-AA4E8052B4C4}" srcOrd="0" destOrd="0" presId="urn:microsoft.com/office/officeart/2005/8/layout/process1"/>
    <dgm:cxn modelId="{2BD20148-5BA0-49E4-B7AD-043205E8CD34}" type="presOf" srcId="{791DB0BA-3318-46B0-A3DE-21E5992177A5}" destId="{675F58C4-3FB9-453A-9683-D249DD5B54AE}" srcOrd="1" destOrd="0" presId="urn:microsoft.com/office/officeart/2005/8/layout/process1"/>
    <dgm:cxn modelId="{9CF7FF04-4EFF-422E-8697-6C34B3CD8E74}" type="presOf" srcId="{8A4847A6-77CE-4B93-90E8-87678B293CA9}" destId="{CB21BA73-5811-47D7-A8A3-DBC70303645D}" srcOrd="0" destOrd="0" presId="urn:microsoft.com/office/officeart/2005/8/layout/process1"/>
    <dgm:cxn modelId="{B85837D0-9999-4006-B490-23BA799A3005}" srcId="{BF72BB2F-4DBD-449B-AAC6-B89FAD440827}" destId="{C55AF2B0-483D-4344-AC0A-C0BD69F9F022}" srcOrd="1" destOrd="0" parTransId="{F0CE87FC-4B57-4531-93FA-C3F0E12F46F0}" sibTransId="{A92AB439-F72C-4D04-B2CF-A9C0F8C6B40D}"/>
    <dgm:cxn modelId="{C82DA222-1715-4A2C-9B3C-EBF23D0AE4FF}" type="presOf" srcId="{3BB310C5-446B-4C29-9B6E-93B572E47562}" destId="{AB1CA434-72F0-43B3-B213-90050E3AF2FF}" srcOrd="0" destOrd="0" presId="urn:microsoft.com/office/officeart/2005/8/layout/process1"/>
    <dgm:cxn modelId="{48E00E15-DB2A-4B65-9096-2BF3E2DE3F76}" type="presOf" srcId="{5B406EA3-B02B-411C-91EE-2833D2E0BBC1}" destId="{1DFA7936-9400-4645-98D1-2FF2E30FBC56}" srcOrd="0" destOrd="0" presId="urn:microsoft.com/office/officeart/2005/8/layout/process1"/>
    <dgm:cxn modelId="{400940BB-AC74-4D34-9D1E-BCE59573B084}" srcId="{BF72BB2F-4DBD-449B-AAC6-B89FAD440827}" destId="{C8BEC172-1E3B-4100-98A2-BB5577C881D0}" srcOrd="2" destOrd="0" parTransId="{F23099C5-5F16-45F2-AA9D-0A2C4497BE9C}" sibTransId="{5B406EA3-B02B-411C-91EE-2833D2E0BBC1}"/>
    <dgm:cxn modelId="{D108F2A0-F3EB-4A14-A43B-A80AF684F14C}" type="presOf" srcId="{BF72BB2F-4DBD-449B-AAC6-B89FAD440827}" destId="{1B8D23E5-001C-4745-B0F7-F367D5AF6952}" srcOrd="0" destOrd="0" presId="urn:microsoft.com/office/officeart/2005/8/layout/process1"/>
    <dgm:cxn modelId="{D9AC88B1-B5BA-4992-B2B3-477188D06340}" srcId="{BF72BB2F-4DBD-449B-AAC6-B89FAD440827}" destId="{9500D216-9D61-4398-A573-796EB9CAC7D7}" srcOrd="4" destOrd="0" parTransId="{EE2DB024-FDA6-4E8C-8047-D25AAFC9EB78}" sibTransId="{97815CA7-BA05-4921-A74C-DFF069C33834}"/>
    <dgm:cxn modelId="{79064A50-4330-4AD1-8114-1160A4843C18}" srcId="{BF72BB2F-4DBD-449B-AAC6-B89FAD440827}" destId="{5E553C0A-19F8-4C7E-9FC0-CB1DC2D98E26}" srcOrd="3" destOrd="0" parTransId="{6BEBA3B8-F3AB-48E2-A621-589B977F5E1B}" sibTransId="{3BB310C5-446B-4C29-9B6E-93B572E47562}"/>
    <dgm:cxn modelId="{6430961A-717B-4804-91DD-1062B0380A62}" srcId="{BF72BB2F-4DBD-449B-AAC6-B89FAD440827}" destId="{8A4847A6-77CE-4B93-90E8-87678B293CA9}" srcOrd="0" destOrd="0" parTransId="{7ABB73F8-A6D1-42F6-A404-3E9ADFFC6AA5}" sibTransId="{791DB0BA-3318-46B0-A3DE-21E5992177A5}"/>
    <dgm:cxn modelId="{5CD9AFEF-F12F-458A-8AE1-6AA935B59BAC}" srcId="{BF72BB2F-4DBD-449B-AAC6-B89FAD440827}" destId="{CA21654F-6B4C-4C89-897B-9B6B426F0C5B}" srcOrd="5" destOrd="0" parTransId="{ECCC3412-7509-40E2-B3A5-E2B4222E22B1}" sibTransId="{19B7BCE0-7D50-485E-A54F-7470CFD3FB31}"/>
    <dgm:cxn modelId="{85790331-4DC5-416D-85C8-C0368130FFEC}" type="presOf" srcId="{791DB0BA-3318-46B0-A3DE-21E5992177A5}" destId="{3B39666D-FCC7-4524-BA8A-4427FFA78ED7}" srcOrd="0" destOrd="0" presId="urn:microsoft.com/office/officeart/2005/8/layout/process1"/>
    <dgm:cxn modelId="{125D4920-F354-4067-97B4-83E8287B5117}" type="presOf" srcId="{9500D216-9D61-4398-A573-796EB9CAC7D7}" destId="{4AA55DA7-553F-4143-AB75-AA19D7897EB5}" srcOrd="0" destOrd="0" presId="urn:microsoft.com/office/officeart/2005/8/layout/process1"/>
    <dgm:cxn modelId="{B6E710FA-8EAF-42F7-AE90-EE9B1188F3F9}" type="presOf" srcId="{5E553C0A-19F8-4C7E-9FC0-CB1DC2D98E26}" destId="{580C6C8B-2F44-41DF-A796-8E83333BEA9A}" srcOrd="0" destOrd="0" presId="urn:microsoft.com/office/officeart/2005/8/layout/process1"/>
    <dgm:cxn modelId="{F6A08273-F4DB-49AF-968E-A1350FFEEC48}" type="presOf" srcId="{A92AB439-F72C-4D04-B2CF-A9C0F8C6B40D}" destId="{3516A5FF-48FC-4364-92A6-3DC90CEEC253}" srcOrd="1" destOrd="0" presId="urn:microsoft.com/office/officeart/2005/8/layout/process1"/>
    <dgm:cxn modelId="{38043103-9EF8-4F3B-8877-1FDDFC934DE5}" type="presOf" srcId="{97815CA7-BA05-4921-A74C-DFF069C33834}" destId="{AF0AAF76-57EC-4342-A009-7941310BD5CA}" srcOrd="1" destOrd="0" presId="urn:microsoft.com/office/officeart/2005/8/layout/process1"/>
    <dgm:cxn modelId="{9A622EED-86F4-45B6-B106-AF7F2AF2ED6B}" type="presOf" srcId="{3BB310C5-446B-4C29-9B6E-93B572E47562}" destId="{3E2CA7BE-5F14-4D0F-9BA3-BC6716D8B274}" srcOrd="1" destOrd="0" presId="urn:microsoft.com/office/officeart/2005/8/layout/process1"/>
    <dgm:cxn modelId="{EF65EC51-3696-43D0-A61F-9106861632A4}" type="presOf" srcId="{97815CA7-BA05-4921-A74C-DFF069C33834}" destId="{AC003EDF-5773-4306-AD2B-B31FE27C69FA}" srcOrd="0" destOrd="0" presId="urn:microsoft.com/office/officeart/2005/8/layout/process1"/>
    <dgm:cxn modelId="{AF3B5325-3EC3-4B77-9A7A-79E3E5A89452}" type="presOf" srcId="{A92AB439-F72C-4D04-B2CF-A9C0F8C6B40D}" destId="{7AC07247-9732-431E-ACCF-1B6DDD90A216}" srcOrd="0" destOrd="0" presId="urn:microsoft.com/office/officeart/2005/8/layout/process1"/>
    <dgm:cxn modelId="{5FCAE921-B10D-491C-A31F-FA69D981D9F8}" type="presParOf" srcId="{1B8D23E5-001C-4745-B0F7-F367D5AF6952}" destId="{CB21BA73-5811-47D7-A8A3-DBC70303645D}" srcOrd="0" destOrd="0" presId="urn:microsoft.com/office/officeart/2005/8/layout/process1"/>
    <dgm:cxn modelId="{2471B1A9-7828-4D55-B6AD-636448E16AA7}" type="presParOf" srcId="{1B8D23E5-001C-4745-B0F7-F367D5AF6952}" destId="{3B39666D-FCC7-4524-BA8A-4427FFA78ED7}" srcOrd="1" destOrd="0" presId="urn:microsoft.com/office/officeart/2005/8/layout/process1"/>
    <dgm:cxn modelId="{E4D2CD27-69FD-4312-9087-877F708A8661}" type="presParOf" srcId="{3B39666D-FCC7-4524-BA8A-4427FFA78ED7}" destId="{675F58C4-3FB9-453A-9683-D249DD5B54AE}" srcOrd="0" destOrd="0" presId="urn:microsoft.com/office/officeart/2005/8/layout/process1"/>
    <dgm:cxn modelId="{2685093A-DD7E-4F0D-8069-8E49A6A1ADFE}" type="presParOf" srcId="{1B8D23E5-001C-4745-B0F7-F367D5AF6952}" destId="{B0B58B4D-5B32-47F4-BF87-020978176B68}" srcOrd="2" destOrd="0" presId="urn:microsoft.com/office/officeart/2005/8/layout/process1"/>
    <dgm:cxn modelId="{A6EEB0E7-13BD-4588-8D09-978B72A38CD6}" type="presParOf" srcId="{1B8D23E5-001C-4745-B0F7-F367D5AF6952}" destId="{7AC07247-9732-431E-ACCF-1B6DDD90A216}" srcOrd="3" destOrd="0" presId="urn:microsoft.com/office/officeart/2005/8/layout/process1"/>
    <dgm:cxn modelId="{AA01D78D-9282-4066-BC93-98DBCA164DB2}" type="presParOf" srcId="{7AC07247-9732-431E-ACCF-1B6DDD90A216}" destId="{3516A5FF-48FC-4364-92A6-3DC90CEEC253}" srcOrd="0" destOrd="0" presId="urn:microsoft.com/office/officeart/2005/8/layout/process1"/>
    <dgm:cxn modelId="{1FC06A49-A65B-4A3D-A282-76241AD28C69}" type="presParOf" srcId="{1B8D23E5-001C-4745-B0F7-F367D5AF6952}" destId="{2462C335-45CE-4270-B2ED-680845C7BC41}" srcOrd="4" destOrd="0" presId="urn:microsoft.com/office/officeart/2005/8/layout/process1"/>
    <dgm:cxn modelId="{2CB4F0C6-D1D4-4447-B32C-CCA0AC53D0AD}" type="presParOf" srcId="{1B8D23E5-001C-4745-B0F7-F367D5AF6952}" destId="{1DFA7936-9400-4645-98D1-2FF2E30FBC56}" srcOrd="5" destOrd="0" presId="urn:microsoft.com/office/officeart/2005/8/layout/process1"/>
    <dgm:cxn modelId="{D85FAD6D-6E7E-415A-9889-ACDA17ED0A10}" type="presParOf" srcId="{1DFA7936-9400-4645-98D1-2FF2E30FBC56}" destId="{1DD17187-4B35-4778-A040-FC8DBCCCE0AA}" srcOrd="0" destOrd="0" presId="urn:microsoft.com/office/officeart/2005/8/layout/process1"/>
    <dgm:cxn modelId="{331CD9E4-829A-4DEA-A002-82A4E0F43F08}" type="presParOf" srcId="{1B8D23E5-001C-4745-B0F7-F367D5AF6952}" destId="{580C6C8B-2F44-41DF-A796-8E83333BEA9A}" srcOrd="6" destOrd="0" presId="urn:microsoft.com/office/officeart/2005/8/layout/process1"/>
    <dgm:cxn modelId="{B0542F26-5AE3-4441-A557-9F95D03867DD}" type="presParOf" srcId="{1B8D23E5-001C-4745-B0F7-F367D5AF6952}" destId="{AB1CA434-72F0-43B3-B213-90050E3AF2FF}" srcOrd="7" destOrd="0" presId="urn:microsoft.com/office/officeart/2005/8/layout/process1"/>
    <dgm:cxn modelId="{6479CED2-04D1-4A57-8E99-90E0144F905D}" type="presParOf" srcId="{AB1CA434-72F0-43B3-B213-90050E3AF2FF}" destId="{3E2CA7BE-5F14-4D0F-9BA3-BC6716D8B274}" srcOrd="0" destOrd="0" presId="urn:microsoft.com/office/officeart/2005/8/layout/process1"/>
    <dgm:cxn modelId="{CF3F10FC-AF08-4AA5-984B-C03E2B7447AD}" type="presParOf" srcId="{1B8D23E5-001C-4745-B0F7-F367D5AF6952}" destId="{4AA55DA7-553F-4143-AB75-AA19D7897EB5}" srcOrd="8" destOrd="0" presId="urn:microsoft.com/office/officeart/2005/8/layout/process1"/>
    <dgm:cxn modelId="{5043CB4D-6AC8-4A0A-A479-65EC3C0DF9E8}" type="presParOf" srcId="{1B8D23E5-001C-4745-B0F7-F367D5AF6952}" destId="{AC003EDF-5773-4306-AD2B-B31FE27C69FA}" srcOrd="9" destOrd="0" presId="urn:microsoft.com/office/officeart/2005/8/layout/process1"/>
    <dgm:cxn modelId="{71162E9F-E773-41D4-A61A-445CDC7D53A9}" type="presParOf" srcId="{AC003EDF-5773-4306-AD2B-B31FE27C69FA}" destId="{AF0AAF76-57EC-4342-A009-7941310BD5CA}" srcOrd="0" destOrd="0" presId="urn:microsoft.com/office/officeart/2005/8/layout/process1"/>
    <dgm:cxn modelId="{0E5710E7-28E0-4ACE-B5EF-EBF009F2F2AD}" type="presParOf" srcId="{1B8D23E5-001C-4745-B0F7-F367D5AF6952}" destId="{B047AEA0-A9A8-43EE-B420-AA4E8052B4C4}"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F6C93-6ECD-4042-9A34-E793BF2187C3}">
      <dsp:nvSpPr>
        <dsp:cNvPr id="0" name=""/>
        <dsp:cNvSpPr/>
      </dsp:nvSpPr>
      <dsp:spPr>
        <a:xfrm>
          <a:off x="0" y="0"/>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Phonics and Reading  at </a:t>
          </a:r>
          <a:r>
            <a:rPr lang="en-US" sz="2600" kern="1200" dirty="0" err="1" smtClean="0"/>
            <a:t>Knaphill</a:t>
          </a:r>
          <a:r>
            <a:rPr lang="en-US" sz="2600" kern="1200" dirty="0" smtClean="0"/>
            <a:t> Lower School – Reception</a:t>
          </a:r>
          <a:endParaRPr lang="en-US" sz="2600" kern="1200" dirty="0"/>
        </a:p>
      </dsp:txBody>
      <dsp:txXfrm>
        <a:off x="28567" y="28567"/>
        <a:ext cx="5091953" cy="918226"/>
      </dsp:txXfrm>
    </dsp:sp>
    <dsp:sp modelId="{AFFCE2B4-0908-4FDC-BCB3-C52AA7294491}">
      <dsp:nvSpPr>
        <dsp:cNvPr id="0" name=""/>
        <dsp:cNvSpPr/>
      </dsp:nvSpPr>
      <dsp:spPr>
        <a:xfrm>
          <a:off x="467360" y="1110826"/>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What is Phonics?</a:t>
          </a:r>
          <a:endParaRPr lang="en-US" sz="2600" kern="1200" dirty="0"/>
        </a:p>
      </dsp:txBody>
      <dsp:txXfrm>
        <a:off x="495927" y="1139393"/>
        <a:ext cx="5100081" cy="918226"/>
      </dsp:txXfrm>
    </dsp:sp>
    <dsp:sp modelId="{2398D30B-74F4-44BB-9096-8E739FC2A82B}">
      <dsp:nvSpPr>
        <dsp:cNvPr id="0" name=""/>
        <dsp:cNvSpPr/>
      </dsp:nvSpPr>
      <dsp:spPr>
        <a:xfrm>
          <a:off x="934719" y="2221653"/>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What Phonics Scheme Do We Use? </a:t>
          </a:r>
          <a:endParaRPr lang="en-US" sz="2600" kern="1200" dirty="0"/>
        </a:p>
      </dsp:txBody>
      <dsp:txXfrm>
        <a:off x="963286" y="2250220"/>
        <a:ext cx="5100081" cy="918226"/>
      </dsp:txXfrm>
    </dsp:sp>
    <dsp:sp modelId="{E4DE43F0-F4B1-4647-9F54-0107B4150B00}">
      <dsp:nvSpPr>
        <dsp:cNvPr id="0" name=""/>
        <dsp:cNvSpPr/>
      </dsp:nvSpPr>
      <dsp:spPr>
        <a:xfrm>
          <a:off x="1440194" y="3293534"/>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How do we develop comprehension ? </a:t>
          </a:r>
          <a:endParaRPr lang="en-US" sz="2600" kern="1200" dirty="0"/>
        </a:p>
      </dsp:txBody>
      <dsp:txXfrm>
        <a:off x="1468761" y="3322101"/>
        <a:ext cx="5100081" cy="918226"/>
      </dsp:txXfrm>
    </dsp:sp>
    <dsp:sp modelId="{5B06E0CF-7801-43DD-AD19-B042DDAF5130}">
      <dsp:nvSpPr>
        <dsp:cNvPr id="0" name=""/>
        <dsp:cNvSpPr/>
      </dsp:nvSpPr>
      <dsp:spPr>
        <a:xfrm>
          <a:off x="1869439" y="4443306"/>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How can you support your child at home?</a:t>
          </a:r>
          <a:endParaRPr lang="en-US" sz="2600" kern="1200" dirty="0"/>
        </a:p>
      </dsp:txBody>
      <dsp:txXfrm>
        <a:off x="1898006" y="4471873"/>
        <a:ext cx="5100081" cy="918226"/>
      </dsp:txXfrm>
    </dsp:sp>
    <dsp:sp modelId="{9F683015-0725-47D5-8B6B-75A837E2F968}">
      <dsp:nvSpPr>
        <dsp:cNvPr id="0" name=""/>
        <dsp:cNvSpPr/>
      </dsp:nvSpPr>
      <dsp:spPr>
        <a:xfrm>
          <a:off x="5624575" y="712554"/>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5767221" y="712554"/>
        <a:ext cx="348692" cy="477073"/>
      </dsp:txXfrm>
    </dsp:sp>
    <dsp:sp modelId="{582B018A-E521-4A60-946B-7243FDE9209B}">
      <dsp:nvSpPr>
        <dsp:cNvPr id="0" name=""/>
        <dsp:cNvSpPr/>
      </dsp:nvSpPr>
      <dsp:spPr>
        <a:xfrm>
          <a:off x="6091935" y="1823381"/>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6234581" y="1823381"/>
        <a:ext cx="348692" cy="477073"/>
      </dsp:txXfrm>
    </dsp:sp>
    <dsp:sp modelId="{A60ACA63-A64B-4E1A-B82C-05489577A272}">
      <dsp:nvSpPr>
        <dsp:cNvPr id="0" name=""/>
        <dsp:cNvSpPr/>
      </dsp:nvSpPr>
      <dsp:spPr>
        <a:xfrm>
          <a:off x="6559295" y="2917952"/>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6701941" y="2917952"/>
        <a:ext cx="348692" cy="477073"/>
      </dsp:txXfrm>
    </dsp:sp>
    <dsp:sp modelId="{C6121314-9B8E-45D3-91F9-4BAE651AB4BA}">
      <dsp:nvSpPr>
        <dsp:cNvPr id="0" name=""/>
        <dsp:cNvSpPr/>
      </dsp:nvSpPr>
      <dsp:spPr>
        <a:xfrm>
          <a:off x="7026655" y="4039616"/>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7169301" y="4039616"/>
        <a:ext cx="348692" cy="4770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1BA73-5811-47D7-A8A3-DBC70303645D}">
      <dsp:nvSpPr>
        <dsp:cNvPr id="0" name=""/>
        <dsp:cNvSpPr/>
      </dsp:nvSpPr>
      <dsp:spPr>
        <a:xfrm>
          <a:off x="31564" y="1800866"/>
          <a:ext cx="1321798" cy="19106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baseline="0" dirty="0" smtClean="0"/>
            <a:t>Daily Phonics Sessions </a:t>
          </a:r>
          <a:endParaRPr lang="en-US" sz="1600" kern="1200" baseline="0" dirty="0"/>
        </a:p>
      </dsp:txBody>
      <dsp:txXfrm>
        <a:off x="70278" y="1839580"/>
        <a:ext cx="1244370" cy="1833242"/>
      </dsp:txXfrm>
    </dsp:sp>
    <dsp:sp modelId="{3B39666D-FCC7-4524-BA8A-4427FFA78ED7}">
      <dsp:nvSpPr>
        <dsp:cNvPr id="0" name=""/>
        <dsp:cNvSpPr/>
      </dsp:nvSpPr>
      <dsp:spPr>
        <a:xfrm rot="21513349">
          <a:off x="1487631" y="2568661"/>
          <a:ext cx="284834" cy="3278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487645" y="2635299"/>
        <a:ext cx="199384" cy="196684"/>
      </dsp:txXfrm>
    </dsp:sp>
    <dsp:sp modelId="{B0B58B4D-5B32-47F4-BF87-020978176B68}">
      <dsp:nvSpPr>
        <dsp:cNvPr id="0" name=""/>
        <dsp:cNvSpPr/>
      </dsp:nvSpPr>
      <dsp:spPr>
        <a:xfrm>
          <a:off x="1890616" y="1753998"/>
          <a:ext cx="1321798" cy="19106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Daily reading in School using Apply Booklets and decodable texts</a:t>
          </a:r>
          <a:endParaRPr lang="en-US" sz="1600" kern="1200" dirty="0"/>
        </a:p>
      </dsp:txBody>
      <dsp:txXfrm>
        <a:off x="1929330" y="1792712"/>
        <a:ext cx="1244370" cy="1833242"/>
      </dsp:txXfrm>
    </dsp:sp>
    <dsp:sp modelId="{7AC07247-9732-431E-ACCF-1B6DDD90A216}">
      <dsp:nvSpPr>
        <dsp:cNvPr id="0" name=""/>
        <dsp:cNvSpPr/>
      </dsp:nvSpPr>
      <dsp:spPr>
        <a:xfrm>
          <a:off x="3344595" y="2545430"/>
          <a:ext cx="280221" cy="3278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3344595" y="2610991"/>
        <a:ext cx="196155" cy="196684"/>
      </dsp:txXfrm>
    </dsp:sp>
    <dsp:sp modelId="{2462C335-45CE-4270-B2ED-680845C7BC41}">
      <dsp:nvSpPr>
        <dsp:cNvPr id="0" name=""/>
        <dsp:cNvSpPr/>
      </dsp:nvSpPr>
      <dsp:spPr>
        <a:xfrm>
          <a:off x="3741134" y="1753998"/>
          <a:ext cx="1321798" cy="19106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Regular Assessment for Learning</a:t>
          </a:r>
          <a:endParaRPr lang="en-US" sz="1600" kern="1200" dirty="0"/>
        </a:p>
      </dsp:txBody>
      <dsp:txXfrm>
        <a:off x="3779848" y="1792712"/>
        <a:ext cx="1244370" cy="1833242"/>
      </dsp:txXfrm>
    </dsp:sp>
    <dsp:sp modelId="{1DFA7936-9400-4645-98D1-2FF2E30FBC56}">
      <dsp:nvSpPr>
        <dsp:cNvPr id="0" name=""/>
        <dsp:cNvSpPr/>
      </dsp:nvSpPr>
      <dsp:spPr>
        <a:xfrm>
          <a:off x="5195113" y="2545430"/>
          <a:ext cx="280221" cy="3278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195113" y="2610991"/>
        <a:ext cx="196155" cy="196684"/>
      </dsp:txXfrm>
    </dsp:sp>
    <dsp:sp modelId="{580C6C8B-2F44-41DF-A796-8E83333BEA9A}">
      <dsp:nvSpPr>
        <dsp:cNvPr id="0" name=""/>
        <dsp:cNvSpPr/>
      </dsp:nvSpPr>
      <dsp:spPr>
        <a:xfrm>
          <a:off x="5591653" y="1753998"/>
          <a:ext cx="1321798" cy="19106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Keep up sessions to address any gaps in knowledge </a:t>
          </a:r>
          <a:endParaRPr lang="en-US" sz="1600" kern="1200" dirty="0"/>
        </a:p>
      </dsp:txBody>
      <dsp:txXfrm>
        <a:off x="5630367" y="1792712"/>
        <a:ext cx="1244370" cy="1833242"/>
      </dsp:txXfrm>
    </dsp:sp>
    <dsp:sp modelId="{AB1CA434-72F0-43B3-B213-90050E3AF2FF}">
      <dsp:nvSpPr>
        <dsp:cNvPr id="0" name=""/>
        <dsp:cNvSpPr/>
      </dsp:nvSpPr>
      <dsp:spPr>
        <a:xfrm>
          <a:off x="7035607" y="2545430"/>
          <a:ext cx="258969" cy="3278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7035607" y="2610991"/>
        <a:ext cx="181278" cy="196684"/>
      </dsp:txXfrm>
    </dsp:sp>
    <dsp:sp modelId="{4AA55DA7-553F-4143-AB75-AA19D7897EB5}">
      <dsp:nvSpPr>
        <dsp:cNvPr id="0" name=""/>
        <dsp:cNvSpPr/>
      </dsp:nvSpPr>
      <dsp:spPr>
        <a:xfrm>
          <a:off x="7402073" y="1753998"/>
          <a:ext cx="1321798" cy="19106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Daily Story Sessions</a:t>
          </a:r>
          <a:endParaRPr lang="en-US" sz="1600" kern="1200" dirty="0"/>
        </a:p>
      </dsp:txBody>
      <dsp:txXfrm>
        <a:off x="7440787" y="1792712"/>
        <a:ext cx="1244370" cy="1833242"/>
      </dsp:txXfrm>
    </dsp:sp>
    <dsp:sp modelId="{AC003EDF-5773-4306-AD2B-B31FE27C69FA}">
      <dsp:nvSpPr>
        <dsp:cNvPr id="0" name=""/>
        <dsp:cNvSpPr/>
      </dsp:nvSpPr>
      <dsp:spPr>
        <a:xfrm>
          <a:off x="8856052" y="2545430"/>
          <a:ext cx="280221" cy="3278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8856052" y="2610991"/>
        <a:ext cx="196155" cy="196684"/>
      </dsp:txXfrm>
    </dsp:sp>
    <dsp:sp modelId="{B047AEA0-A9A8-43EE-B420-AA4E8052B4C4}">
      <dsp:nvSpPr>
        <dsp:cNvPr id="0" name=""/>
        <dsp:cNvSpPr/>
      </dsp:nvSpPr>
      <dsp:spPr>
        <a:xfrm>
          <a:off x="9252592" y="1753998"/>
          <a:ext cx="1321798" cy="19106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Parental Support with reading at home </a:t>
          </a:r>
          <a:endParaRPr lang="en-US" sz="1600" kern="1200" dirty="0"/>
        </a:p>
      </dsp:txBody>
      <dsp:txXfrm>
        <a:off x="9291306" y="1792712"/>
        <a:ext cx="1244370" cy="183324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496846AA-CD52-4C1A-AAFE-75A13552A340}" type="datetimeFigureOut">
              <a:rPr lang="en-GB" smtClean="0"/>
              <a:t>11/11/2024</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33A97780-4804-4208-AB3F-9ABC217C2616}" type="slidenum">
              <a:rPr lang="en-GB" smtClean="0"/>
              <a:t>‹#›</a:t>
            </a:fld>
            <a:endParaRPr lang="en-GB"/>
          </a:p>
        </p:txBody>
      </p:sp>
    </p:spTree>
    <p:extLst>
      <p:ext uri="{BB962C8B-B14F-4D97-AF65-F5344CB8AC3E}">
        <p14:creationId xmlns:p14="http://schemas.microsoft.com/office/powerpoint/2010/main" val="243480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Welcome</a:t>
            </a:r>
            <a:r>
              <a:rPr lang="en-GB" baseline="0" dirty="0" smtClean="0"/>
              <a:t>. Thank you all for coming today. </a:t>
            </a:r>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a:t>
            </a:fld>
            <a:endParaRPr lang="en-GB"/>
          </a:p>
        </p:txBody>
      </p:sp>
    </p:spTree>
    <p:extLst>
      <p:ext uri="{BB962C8B-B14F-4D97-AF65-F5344CB8AC3E}">
        <p14:creationId xmlns:p14="http://schemas.microsoft.com/office/powerpoint/2010/main" val="4166049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smtClean="0"/>
              <a:t>Our Aims</a:t>
            </a:r>
            <a:r>
              <a:rPr lang="en-GB" baseline="0" dirty="0" smtClean="0"/>
              <a:t> today:</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To give you a better understanding of how phonics and reading are taught here at KLS</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An understanding of what phonics is and why it is important.</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What phonics scheme we have chosen here at KLS and understand why we have chosen it. </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How do we develop comprehension </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Ways in which you can support your child at home.  </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224458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“Early reading is given high priority as it is vital for children’s success. We know that reading is key to enabling children to access learning across the curriculum as it allows children to acquire knowledge and to build on what they already know. At </a:t>
            </a:r>
            <a:r>
              <a:rPr lang="en-GB" i="1" dirty="0" err="1" smtClean="0"/>
              <a:t>Knaphill</a:t>
            </a:r>
            <a:r>
              <a:rPr lang="en-GB" i="1" dirty="0" smtClean="0"/>
              <a:t> Lower School, our carefully-selected, </a:t>
            </a:r>
            <a:r>
              <a:rPr lang="en-GB" i="1" dirty="0" err="1" smtClean="0"/>
              <a:t>DfE</a:t>
            </a:r>
            <a:r>
              <a:rPr lang="en-GB" i="1" dirty="0" smtClean="0"/>
              <a:t> approved phonics scheme is Essential Letters and Sounds through which children experience the joy of books and language whilst rapidly acquiring the skills needed to become fluent, confident and independent readers and writers. Our curriculum celebrates literature by giving every child access to the rich variety of texts that they are entitled to experience, and inspires children to develop a lifelong love of reading”</a:t>
            </a:r>
          </a:p>
          <a:p>
            <a:endParaRPr lang="en-GB" dirty="0" smtClean="0"/>
          </a:p>
        </p:txBody>
      </p:sp>
      <p:sp>
        <p:nvSpPr>
          <p:cNvPr id="4" name="Slide Number Placeholder 3"/>
          <p:cNvSpPr>
            <a:spLocks noGrp="1"/>
          </p:cNvSpPr>
          <p:nvPr>
            <p:ph type="sldNum" sz="quarter" idx="10"/>
          </p:nvPr>
        </p:nvSpPr>
        <p:spPr/>
        <p:txBody>
          <a:bodyPr/>
          <a:lstStyle/>
          <a:p>
            <a:fld id="{33A97780-4804-4208-AB3F-9ABC217C2616}" type="slidenum">
              <a:rPr lang="en-GB" smtClean="0"/>
              <a:t>3</a:t>
            </a:fld>
            <a:endParaRPr lang="en-GB"/>
          </a:p>
        </p:txBody>
      </p:sp>
    </p:spTree>
    <p:extLst>
      <p:ext uri="{BB962C8B-B14F-4D97-AF65-F5344CB8AC3E}">
        <p14:creationId xmlns:p14="http://schemas.microsoft.com/office/powerpoint/2010/main" val="2276592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Looking</a:t>
            </a:r>
            <a:r>
              <a:rPr lang="en-GB" baseline="0" dirty="0" smtClean="0"/>
              <a:t> ahead to the end of the reception year. These are the </a:t>
            </a:r>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4</a:t>
            </a:fld>
            <a:endParaRPr lang="en-GB"/>
          </a:p>
        </p:txBody>
      </p:sp>
    </p:spTree>
    <p:extLst>
      <p:ext uri="{BB962C8B-B14F-4D97-AF65-F5344CB8AC3E}">
        <p14:creationId xmlns:p14="http://schemas.microsoft.com/office/powerpoint/2010/main" val="1730311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3A97780-4804-4208-AB3F-9ABC217C2616}" type="slidenum">
              <a:rPr lang="en-GB" smtClean="0"/>
              <a:t>5</a:t>
            </a:fld>
            <a:endParaRPr lang="en-GB"/>
          </a:p>
        </p:txBody>
      </p:sp>
    </p:spTree>
    <p:extLst>
      <p:ext uri="{BB962C8B-B14F-4D97-AF65-F5344CB8AC3E}">
        <p14:creationId xmlns:p14="http://schemas.microsoft.com/office/powerpoint/2010/main" val="1216455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357884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At </a:t>
            </a:r>
            <a:r>
              <a:rPr kumimoji="0" lang="en-GB" sz="1200" b="0" i="0" u="none" strike="noStrike" kern="1200" cap="none" spc="0" normalizeH="0" baseline="0" noProof="0" dirty="0" err="1" smtClean="0">
                <a:ln>
                  <a:noFill/>
                </a:ln>
                <a:solidFill>
                  <a:prstClr val="black"/>
                </a:solidFill>
                <a:effectLst/>
                <a:uLnTx/>
                <a:uFillTx/>
                <a:latin typeface="+mn-lt"/>
                <a:ea typeface="+mn-ea"/>
                <a:cs typeface="+mn-cs"/>
              </a:rPr>
              <a:t>Knaphill</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Lower School, our carefully-selected, </a:t>
            </a:r>
            <a:r>
              <a:rPr kumimoji="0" lang="en-GB" sz="1200" b="0" i="0" u="none" strike="noStrike" kern="1200" cap="none" spc="0" normalizeH="0" baseline="0" noProof="0" dirty="0" err="1" smtClean="0">
                <a:ln>
                  <a:noFill/>
                </a:ln>
                <a:solidFill>
                  <a:prstClr val="black"/>
                </a:solidFill>
                <a:effectLst/>
                <a:uLnTx/>
                <a:uFillTx/>
                <a:latin typeface="+mn-lt"/>
                <a:ea typeface="+mn-ea"/>
                <a:cs typeface="+mn-cs"/>
              </a:rPr>
              <a:t>DfE</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approved phonics scheme is Essential Letters and Sounds through which children experience the joy of books and language whilst rapidly acquiring the skills needed to become fluent, confident and independent readers and writers. Our curriculum celebrates literature by giving every child access to the rich variety of texts that they are entitled to experience, and inspires children to develop a lifelong love of reading. </a:t>
            </a:r>
          </a:p>
          <a:p>
            <a:pPr marL="0" lvl="0" indent="0" algn="l" rtl="0">
              <a:spcBef>
                <a:spcPts val="0"/>
              </a:spcBef>
              <a:spcAft>
                <a:spcPts val="0"/>
              </a:spcAft>
              <a:buNone/>
            </a:pPr>
            <a:endParaRPr lang="en-GB" dirty="0" smtClean="0"/>
          </a:p>
          <a:p>
            <a:pPr marL="0" lvl="0" indent="0" algn="l" rtl="0">
              <a:spcBef>
                <a:spcPts val="0"/>
              </a:spcBef>
              <a:spcAft>
                <a:spcPts val="0"/>
              </a:spcAft>
              <a:buNone/>
            </a:pPr>
            <a:r>
              <a:rPr lang="en-GB" dirty="0" smtClean="0"/>
              <a:t>Essential Letters and Sounds (ELS) is our chosen phonics programme. It teaches children to read by identifying the phonemes (smallest unit of sound) and graphemes (written version of the sound) within words and using these to read words. Children experience the joy of books and language whilst rapidly acquiring the skills they need to become fluent independent readers and writers. </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085794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smtClean="0"/>
              <a:t>Here are some terms tha</a:t>
            </a:r>
            <a:r>
              <a:rPr lang="en-GB" baseline="0" dirty="0" smtClean="0"/>
              <a:t>t we will introduce your children to as we move through the phonics programme. </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264295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algn="ctr">
              <a:defRPr/>
            </a:pPr>
            <a:r>
              <a:rPr lang="en-GB" sz="1200" dirty="0" smtClean="0">
                <a:latin typeface="Comic Sans MS" panose="030F0702030302020204" pitchFamily="66" charset="0"/>
              </a:rPr>
              <a:t>“Robot Talk”  This is a term and strategy</a:t>
            </a:r>
            <a:r>
              <a:rPr lang="en-GB" sz="1200" baseline="0" dirty="0" smtClean="0">
                <a:latin typeface="Comic Sans MS" panose="030F0702030302020204" pitchFamily="66" charset="0"/>
              </a:rPr>
              <a:t> we use to support children when orally segmenting and blending words. </a:t>
            </a:r>
          </a:p>
          <a:p>
            <a:pPr algn="ctr">
              <a:defRPr/>
            </a:pPr>
            <a:endParaRPr lang="en-GB" sz="1200" dirty="0" smtClean="0">
              <a:latin typeface="Comic Sans MS" panose="030F0702030302020204" pitchFamily="66" charset="0"/>
            </a:endParaRPr>
          </a:p>
          <a:p>
            <a:pPr algn="ctr">
              <a:defRPr/>
            </a:pPr>
            <a:r>
              <a:rPr lang="en-GB" sz="1200" dirty="0" smtClean="0">
                <a:latin typeface="Comic Sans MS" panose="030F0702030302020204" pitchFamily="66" charset="0"/>
              </a:rPr>
              <a:t>We teach  harder</a:t>
            </a:r>
            <a:r>
              <a:rPr lang="en-GB" sz="1200" baseline="0" dirty="0" smtClean="0">
                <a:latin typeface="Comic Sans MS" panose="030F0702030302020204" pitchFamily="66" charset="0"/>
              </a:rPr>
              <a:t> to read words by </a:t>
            </a:r>
            <a:r>
              <a:rPr lang="en-GB" sz="1200" dirty="0" smtClean="0">
                <a:latin typeface="Comic Sans MS" panose="030F0702030302020204" pitchFamily="66" charset="0"/>
              </a:rPr>
              <a:t>encouraging children to identify the part of the word that is “tricking us” this knowledge then helps them to read other irregular words that follow the same pattern. We practise reading harder</a:t>
            </a:r>
            <a:r>
              <a:rPr lang="en-GB" sz="1200" baseline="0" dirty="0" smtClean="0">
                <a:latin typeface="Comic Sans MS" panose="030F0702030302020204" pitchFamily="66" charset="0"/>
              </a:rPr>
              <a:t> to read and spell words </a:t>
            </a:r>
            <a:r>
              <a:rPr lang="en-GB" sz="1200" dirty="0" smtClean="0">
                <a:latin typeface="Comic Sans MS" panose="030F0702030302020204" pitchFamily="66" charset="0"/>
              </a:rPr>
              <a:t>everyday to encourage </a:t>
            </a:r>
          </a:p>
          <a:p>
            <a:pPr>
              <a:defRPr/>
            </a:pPr>
            <a:endParaRPr lang="en-GB" sz="1200" dirty="0" smtClean="0">
              <a:latin typeface="Comic Sans MS" panose="030F0702030302020204" pitchFamily="66" charset="0"/>
            </a:endParaRPr>
          </a:p>
          <a:p>
            <a:pPr marL="0" lvl="0" indent="0" algn="l" rtl="0">
              <a:spcBef>
                <a:spcPts val="0"/>
              </a:spcBef>
              <a:spcAft>
                <a:spcPts val="0"/>
              </a:spcAft>
              <a:buNone/>
            </a:pPr>
            <a:r>
              <a:rPr lang="en-GB" dirty="0" smtClean="0"/>
              <a:t>Blending</a:t>
            </a:r>
            <a:r>
              <a:rPr lang="en-GB" baseline="0" dirty="0" smtClean="0"/>
              <a:t> </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144129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smtClean="0"/>
              <a:t>We use a simple, consistent approach to teaching phonics. • Your child will experience the same classroom routines within each lesson which reduces cognitive load and maximises the chances of success. • All children are supported within the lesson to use their new phonic knowledge independently. • In every single ELS lesson, your child will make the direct application to reading</a:t>
            </a:r>
          </a:p>
          <a:p>
            <a:pPr marL="0" lvl="0" indent="0" algn="l" rtl="0">
              <a:spcBef>
                <a:spcPts val="0"/>
              </a:spcBef>
              <a:spcAft>
                <a:spcPts val="0"/>
              </a:spcAft>
              <a:buNone/>
            </a:pPr>
            <a:endParaRPr lang="en-GB" dirty="0" smtClean="0"/>
          </a:p>
          <a:p>
            <a:pPr marL="0" lvl="0" indent="0" algn="l" rtl="0">
              <a:spcBef>
                <a:spcPts val="0"/>
              </a:spcBef>
              <a:spcAft>
                <a:spcPts val="0"/>
              </a:spcAft>
              <a:buNone/>
            </a:pPr>
            <a:r>
              <a:rPr lang="en-GB" dirty="0" smtClean="0"/>
              <a:t>Daily Phonics sessions- these start from the beginning of Reception </a:t>
            </a:r>
          </a:p>
          <a:p>
            <a:pPr marL="0" lvl="0" indent="0" algn="l" rtl="0">
              <a:spcBef>
                <a:spcPts val="0"/>
              </a:spcBef>
              <a:spcAft>
                <a:spcPts val="0"/>
              </a:spcAft>
              <a:buNone/>
            </a:pPr>
            <a:r>
              <a:rPr lang="en-GB" dirty="0" smtClean="0"/>
              <a:t>• Phonics throughout the day to review new sounds &amp; graphemes taught </a:t>
            </a:r>
          </a:p>
          <a:p>
            <a:pPr marL="0" lvl="0" indent="0" algn="l" rtl="0">
              <a:spcBef>
                <a:spcPts val="0"/>
              </a:spcBef>
              <a:spcAft>
                <a:spcPts val="0"/>
              </a:spcAft>
              <a:buNone/>
            </a:pPr>
            <a:r>
              <a:rPr lang="en-GB" dirty="0" smtClean="0"/>
              <a:t>• Lots of opportunities for oral blending- c/</a:t>
            </a:r>
            <a:r>
              <a:rPr lang="en-GB" dirty="0" err="1" smtClean="0"/>
              <a:t>oa</a:t>
            </a:r>
            <a:r>
              <a:rPr lang="en-GB" dirty="0" smtClean="0"/>
              <a:t>/t</a:t>
            </a:r>
          </a:p>
          <a:p>
            <a:pPr marL="0" lvl="0" indent="0" algn="l" rtl="0">
              <a:spcBef>
                <a:spcPts val="0"/>
              </a:spcBef>
              <a:spcAft>
                <a:spcPts val="0"/>
              </a:spcAft>
              <a:buNone/>
            </a:pPr>
            <a:r>
              <a:rPr lang="en-GB" dirty="0" smtClean="0"/>
              <a:t> • Main focus is on word recognition. However, new vocabulary is also given and explained in every lesson</a:t>
            </a:r>
          </a:p>
          <a:p>
            <a:pPr marL="0" lvl="0" indent="0" algn="l" rtl="0">
              <a:spcBef>
                <a:spcPts val="0"/>
              </a:spcBef>
              <a:spcAft>
                <a:spcPts val="0"/>
              </a:spcAft>
              <a:buNone/>
            </a:pPr>
            <a:r>
              <a:rPr lang="en-GB" dirty="0" smtClean="0"/>
              <a:t>. • Opportunities for writing- new grapheme, words and sentences.</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93204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Daily Phonic</a:t>
            </a:r>
            <a:r>
              <a:rPr lang="en-GB" baseline="0" dirty="0" smtClean="0"/>
              <a:t> Session </a:t>
            </a:r>
          </a:p>
          <a:p>
            <a:endParaRPr lang="en-GB" baseline="0" dirty="0" smtClean="0"/>
          </a:p>
          <a:p>
            <a:r>
              <a:rPr lang="en-GB" baseline="0" dirty="0" smtClean="0"/>
              <a:t>Opportunity to apply their reading using special apply booklets and decodable texts</a:t>
            </a:r>
          </a:p>
          <a:p>
            <a:endParaRPr lang="en-GB" baseline="0" dirty="0" smtClean="0"/>
          </a:p>
          <a:p>
            <a:r>
              <a:rPr lang="en-GB" baseline="0" dirty="0" smtClean="0"/>
              <a:t>Teachers assess the children regularly to ensure that the children are not developing gaps.  We aim to support the children keeping up not catch up. </a:t>
            </a:r>
          </a:p>
          <a:p>
            <a:endParaRPr lang="en-GB" baseline="0" dirty="0" smtClean="0"/>
          </a:p>
          <a:p>
            <a:r>
              <a:rPr lang="en-GB" baseline="0" dirty="0" smtClean="0"/>
              <a:t>Daily story sessions using carefully chosen text support the children in developing vocabulary, listening and comprehension skills. </a:t>
            </a:r>
          </a:p>
          <a:p>
            <a:endParaRPr lang="en-GB" baseline="0" dirty="0"/>
          </a:p>
          <a:p>
            <a:r>
              <a:rPr lang="en-GB" baseline="0" dirty="0" smtClean="0"/>
              <a:t>your support is crucial and reading to or reading with your child with have a significant impact on their progress. </a:t>
            </a:r>
          </a:p>
        </p:txBody>
      </p:sp>
      <p:sp>
        <p:nvSpPr>
          <p:cNvPr id="4" name="Slide Number Placeholder 3"/>
          <p:cNvSpPr>
            <a:spLocks noGrp="1"/>
          </p:cNvSpPr>
          <p:nvPr>
            <p:ph type="sldNum" sz="quarter" idx="10"/>
          </p:nvPr>
        </p:nvSpPr>
        <p:spPr/>
        <p:txBody>
          <a:bodyPr/>
          <a:lstStyle/>
          <a:p>
            <a:fld id="{33A97780-4804-4208-AB3F-9ABC217C2616}" type="slidenum">
              <a:rPr lang="en-GB" smtClean="0"/>
              <a:t>11</a:t>
            </a:fld>
            <a:endParaRPr lang="en-GB"/>
          </a:p>
        </p:txBody>
      </p:sp>
    </p:spTree>
    <p:extLst>
      <p:ext uri="{BB962C8B-B14F-4D97-AF65-F5344CB8AC3E}">
        <p14:creationId xmlns:p14="http://schemas.microsoft.com/office/powerpoint/2010/main" val="3165216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Your child will be given a</a:t>
            </a:r>
            <a:r>
              <a:rPr lang="en-GB" baseline="0" dirty="0" smtClean="0"/>
              <a:t> book that matches their phonic ability. Please could we ask that you support your child by listening to them read their book at least 4 times. </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Reading their book 4 times across the week working on these skills: decode fluency expression</a:t>
            </a:r>
          </a:p>
          <a:p>
            <a:pPr marL="0" lvl="0" indent="0" algn="l" rtl="0">
              <a:spcBef>
                <a:spcPts val="0"/>
              </a:spcBef>
              <a:spcAft>
                <a:spcPts val="0"/>
              </a:spcAft>
              <a:buNone/>
            </a:pPr>
            <a:endParaRPr lang="en-GB" dirty="0" smtClean="0"/>
          </a:p>
          <a:p>
            <a:pPr marL="0" lvl="0" indent="0" algn="l" rtl="0">
              <a:spcBef>
                <a:spcPts val="0"/>
              </a:spcBef>
              <a:spcAft>
                <a:spcPts val="0"/>
              </a:spcAft>
              <a:buNone/>
            </a:pPr>
            <a:r>
              <a:rPr lang="en-GB" dirty="0" smtClean="0"/>
              <a:t>We want</a:t>
            </a:r>
            <a:r>
              <a:rPr lang="en-GB" baseline="0" dirty="0" smtClean="0"/>
              <a:t> children to create a strong orthographic map. </a:t>
            </a:r>
          </a:p>
          <a:p>
            <a:pPr marL="0" lvl="0" indent="0" algn="l" rtl="0">
              <a:spcBef>
                <a:spcPts val="0"/>
              </a:spcBef>
              <a:spcAft>
                <a:spcPts val="0"/>
              </a:spcAft>
              <a:buNone/>
            </a:pPr>
            <a:r>
              <a:rPr lang="en-GB" baseline="0" dirty="0" smtClean="0"/>
              <a:t>This means that they learn sounds spelt by the letters or groups of letters in each  word. </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To read fluently, or well, we need a strong orthographic map.  </a:t>
            </a:r>
          </a:p>
          <a:p>
            <a:pPr marL="0" lvl="0" indent="0" algn="l" rtl="0">
              <a:spcBef>
                <a:spcPts val="0"/>
              </a:spcBef>
              <a:spcAft>
                <a:spcPts val="0"/>
              </a:spcAft>
              <a:buNone/>
            </a:pPr>
            <a:endParaRPr lang="en-GB" baseline="0" dirty="0" smtClean="0"/>
          </a:p>
          <a:p>
            <a:pPr marL="0" lvl="0" indent="0" algn="l" rtl="0">
              <a:spcBef>
                <a:spcPts val="0"/>
              </a:spcBef>
              <a:spcAft>
                <a:spcPts val="0"/>
              </a:spcAft>
              <a:buNone/>
            </a:pPr>
            <a:r>
              <a:rPr lang="en-GB" baseline="0" dirty="0" smtClean="0"/>
              <a:t>To consistently recognise that </a:t>
            </a:r>
            <a:r>
              <a:rPr lang="en-GB" baseline="0" dirty="0" err="1" smtClean="0"/>
              <a:t>ea</a:t>
            </a:r>
            <a:r>
              <a:rPr lang="en-GB" baseline="0" dirty="0" smtClean="0"/>
              <a:t> in bead spell /</a:t>
            </a:r>
            <a:r>
              <a:rPr lang="en-GB" baseline="0" dirty="0" err="1" smtClean="0"/>
              <a:t>ee</a:t>
            </a:r>
            <a:r>
              <a:rPr lang="en-GB" baseline="0" dirty="0" smtClean="0"/>
              <a:t>/ we need to read it at least 4 times. This means we need to read the word many time to build fluency for reading. </a:t>
            </a:r>
            <a:endParaRPr lang="en-GB" dirty="0" smtClean="0"/>
          </a:p>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12</a:t>
            </a:fld>
            <a:endParaRPr lang="en-GB"/>
          </a:p>
        </p:txBody>
      </p:sp>
    </p:spTree>
    <p:extLst>
      <p:ext uri="{BB962C8B-B14F-4D97-AF65-F5344CB8AC3E}">
        <p14:creationId xmlns:p14="http://schemas.microsoft.com/office/powerpoint/2010/main" val="1011854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Skilled reading depends on both word reading and language comprehension, as the ‘Reading Rope’ diagram by psychologist and literacy expert Hollis Scarborough</a:t>
            </a:r>
            <a:r>
              <a:rPr lang="en-GB" sz="1200" b="0" i="0" kern="1200" baseline="0" dirty="0" smtClean="0">
                <a:solidFill>
                  <a:schemeClr val="tx1"/>
                </a:solidFill>
                <a:effectLst/>
                <a:latin typeface="+mn-lt"/>
                <a:ea typeface="+mn-ea"/>
                <a:cs typeface="+mn-cs"/>
              </a:rPr>
              <a:t> illustrates</a:t>
            </a:r>
          </a:p>
          <a:p>
            <a:endParaRPr lang="en-GB" sz="1200" b="0" i="0" kern="1200" baseline="0" dirty="0" smtClean="0">
              <a:solidFill>
                <a:schemeClr val="tx1"/>
              </a:solidFill>
              <a:effectLst/>
              <a:latin typeface="+mn-lt"/>
              <a:ea typeface="+mn-ea"/>
              <a:cs typeface="+mn-cs"/>
            </a:endParaRPr>
          </a:p>
          <a:p>
            <a:r>
              <a:rPr lang="en-GB" dirty="0" smtClean="0"/>
              <a:t>Scarborough makes it clear that both knowledge and skills support the development of word reading accuracy and comprehension. To be successful in understanding what they read (that is, to comprehend it), children need to develop accurate and automatic word reading skills as well as purposeful and accurate text processing strategies in order to extract meaning.</a:t>
            </a:r>
          </a:p>
          <a:p>
            <a:endParaRPr lang="en-GB" dirty="0" smtClean="0"/>
          </a:p>
          <a:p>
            <a:r>
              <a:rPr lang="en-GB" dirty="0" smtClean="0"/>
              <a:t>This refers to the understanding of a text. </a:t>
            </a:r>
          </a:p>
          <a:p>
            <a:r>
              <a:rPr lang="en-GB" dirty="0" smtClean="0"/>
              <a:t>There are cases of where children are able to read thanks to secure phonics knowledge and the ability to decode but do not understand what they have read.</a:t>
            </a:r>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33A97780-4804-4208-AB3F-9ABC217C2616}" type="slidenum">
              <a:rPr lang="en-GB" smtClean="0"/>
              <a:t>16</a:t>
            </a:fld>
            <a:endParaRPr lang="en-GB"/>
          </a:p>
        </p:txBody>
      </p:sp>
    </p:spTree>
    <p:extLst>
      <p:ext uri="{BB962C8B-B14F-4D97-AF65-F5344CB8AC3E}">
        <p14:creationId xmlns:p14="http://schemas.microsoft.com/office/powerpoint/2010/main" val="658502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sOral</a:t>
            </a:r>
            <a:r>
              <a:rPr lang="en-GB" dirty="0" smtClean="0"/>
              <a:t> language development is key to children’s development. Language development can be enhanced by the amount of spoken language a child hears and joins in with. Language comprehension is an important pre-requisite to children being able to understand what they read for themselves, when the teaching of phonics begins in reception. It’s also important to later success with writing composition.</a:t>
            </a:r>
          </a:p>
          <a:p>
            <a:endParaRPr lang="en-GB" dirty="0" smtClean="0"/>
          </a:p>
          <a:p>
            <a:r>
              <a:rPr lang="en-GB" dirty="0" smtClean="0"/>
              <a:t>Language development links closely to listening and understanding. Introducing children to a wide range of words they would rarely hear or use increases their knowledge of vocabulary and concepts to help them understand the world around them. Hearing and talking about these words in context helps children to understand. Resear</a:t>
            </a:r>
            <a:r>
              <a:rPr lang="en-GB" baseline="0" dirty="0" smtClean="0"/>
              <a:t>ch has show that children who are read at lea</a:t>
            </a:r>
            <a:endParaRPr lang="en-GB" dirty="0" smtClean="0"/>
          </a:p>
          <a:p>
            <a:endParaRPr lang="en-GB" dirty="0" smtClean="0"/>
          </a:p>
          <a:p>
            <a:r>
              <a:rPr lang="en-GB" dirty="0" smtClean="0"/>
              <a:t>Through reading with children you talk about the meanings of words. This starts with you providing and talking about the children’s interests and gradually extending their knowledge about the world around them.</a:t>
            </a:r>
          </a:p>
          <a:p>
            <a:endParaRPr lang="en-GB" dirty="0" smtClean="0"/>
          </a:p>
          <a:p>
            <a:r>
              <a:rPr lang="en-GB" dirty="0" smtClean="0"/>
              <a:t>Listening to stories introduces children to words they would not often hear in everyday speech. It also gives them an awareness of sentence structure.</a:t>
            </a:r>
          </a:p>
          <a:p>
            <a:endParaRPr lang="en-GB" dirty="0" smtClean="0"/>
          </a:p>
          <a:p>
            <a:r>
              <a:rPr lang="en-GB" dirty="0" smtClean="0"/>
              <a:t>a wide range of reading experiences to help children develop a love of reading, curiosity and wonder about the world around them. Providing a well sequenced reading curriculum to develop children’s knowledge of language and how it works, can create fluent, passionate and lifelong readers.</a:t>
            </a:r>
          </a:p>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17</a:t>
            </a:fld>
            <a:endParaRPr lang="en-GB"/>
          </a:p>
        </p:txBody>
      </p:sp>
    </p:spTree>
    <p:extLst>
      <p:ext uri="{BB962C8B-B14F-4D97-AF65-F5344CB8AC3E}">
        <p14:creationId xmlns:p14="http://schemas.microsoft.com/office/powerpoint/2010/main" val="4104665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18</a:t>
            </a:fld>
            <a:endParaRPr lang="en-GB"/>
          </a:p>
        </p:txBody>
      </p:sp>
    </p:spTree>
    <p:extLst>
      <p:ext uri="{BB962C8B-B14F-4D97-AF65-F5344CB8AC3E}">
        <p14:creationId xmlns:p14="http://schemas.microsoft.com/office/powerpoint/2010/main" val="299889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latin typeface="Calibri" panose="020F0502020204030204" pitchFamily="34" charset="0"/>
                <a:cs typeface="Calibri" panose="020F0502020204030204" pitchFamily="34" charset="0"/>
              </a:rPr>
              <a:t>There are some sounds that are commonly pronounced in correctly  with “uh” sound for example m –uh  or s-uh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latin typeface="Calibri" panose="020F0502020204030204" pitchFamily="34" charset="0"/>
                <a:cs typeface="Calibri" panose="020F0502020204030204" pitchFamily="34" charset="0"/>
              </a:rPr>
              <a:t>This can have a negative impact on children being able to blend words when reading  or segment words when writing.</a:t>
            </a:r>
            <a:endParaRPr lang="en-GB" sz="1200" dirty="0" smtClean="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Calibri" panose="020F0502020204030204" pitchFamily="34" charset="0"/>
                <a:cs typeface="Calibri" panose="020F0502020204030204" pitchFamily="34" charset="0"/>
              </a:rPr>
              <a:t>We</a:t>
            </a:r>
            <a:r>
              <a:rPr lang="en-GB" sz="1200" baseline="0" dirty="0" smtClean="0">
                <a:latin typeface="Calibri" panose="020F0502020204030204" pitchFamily="34" charset="0"/>
                <a:cs typeface="Calibri" panose="020F0502020204030204" pitchFamily="34" charset="0"/>
              </a:rPr>
              <a:t> will make </a:t>
            </a:r>
            <a:r>
              <a:rPr lang="en-GB" sz="1200" dirty="0" smtClean="0">
                <a:latin typeface="Calibri" panose="020F0502020204030204" pitchFamily="34" charset="0"/>
                <a:cs typeface="Calibri" panose="020F0502020204030204" pitchFamily="34" charset="0"/>
              </a:rPr>
              <a:t>video</a:t>
            </a:r>
            <a:r>
              <a:rPr lang="en-GB" sz="1200" baseline="0" dirty="0" smtClean="0">
                <a:latin typeface="Calibri" panose="020F0502020204030204" pitchFamily="34" charset="0"/>
                <a:cs typeface="Calibri" panose="020F0502020204030204" pitchFamily="34" charset="0"/>
              </a:rPr>
              <a:t> links available on Tapestry </a:t>
            </a:r>
            <a:r>
              <a:rPr lang="en-GB" sz="1200" dirty="0" smtClean="0">
                <a:latin typeface="Calibri" panose="020F0502020204030204" pitchFamily="34" charset="0"/>
                <a:cs typeface="Calibri" panose="020F0502020204030204" pitchFamily="34" charset="0"/>
              </a:rPr>
              <a:t> so</a:t>
            </a:r>
            <a:r>
              <a:rPr lang="en-GB" sz="1200" baseline="0" dirty="0" smtClean="0">
                <a:latin typeface="Calibri" panose="020F0502020204030204" pitchFamily="34" charset="0"/>
                <a:cs typeface="Calibri" panose="020F0502020204030204" pitchFamily="34" charset="0"/>
              </a:rPr>
              <a:t> that you </a:t>
            </a:r>
            <a:r>
              <a:rPr lang="en-GB" sz="1200" dirty="0" smtClean="0">
                <a:latin typeface="Calibri" panose="020F0502020204030204" pitchFamily="34" charset="0"/>
                <a:cs typeface="Calibri" panose="020F0502020204030204" pitchFamily="34" charset="0"/>
              </a:rPr>
              <a:t>can hear the correct pronunciation of the sounds</a:t>
            </a:r>
            <a:r>
              <a:rPr lang="en-GB" dirty="0" smtClean="0"/>
              <a:t>.</a:t>
            </a:r>
          </a:p>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19</a:t>
            </a:fld>
            <a:endParaRPr lang="en-GB"/>
          </a:p>
        </p:txBody>
      </p:sp>
    </p:spTree>
    <p:extLst>
      <p:ext uri="{BB962C8B-B14F-4D97-AF65-F5344CB8AC3E}">
        <p14:creationId xmlns:p14="http://schemas.microsoft.com/office/powerpoint/2010/main" val="3301146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a:defRPr/>
            </a:pPr>
            <a:endParaRPr lang="en-GB" sz="1200" dirty="0" smtClean="0">
              <a:latin typeface="Comic Sans MS" panose="030F0702030302020204" pitchFamily="66" charset="0"/>
            </a:endParaRPr>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61407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6"/>
        <p:cNvGrpSpPr/>
        <p:nvPr/>
      </p:nvGrpSpPr>
      <p:grpSpPr>
        <a:xfrm>
          <a:off x="0" y="0"/>
          <a:ext cx="0" cy="0"/>
          <a:chOff x="0" y="0"/>
          <a:chExt cx="0" cy="0"/>
        </a:xfrm>
      </p:grpSpPr>
      <p:sp>
        <p:nvSpPr>
          <p:cNvPr id="27" name="Google Shape;27;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9" name="Google Shape;29;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294707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4" name="Google Shape;34;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 name="Google Shape;35;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6" name="Google Shape;36;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222856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37"/>
        <p:cNvGrpSpPr/>
        <p:nvPr/>
      </p:nvGrpSpPr>
      <p:grpSpPr>
        <a:xfrm>
          <a:off x="0" y="0"/>
          <a:ext cx="0" cy="0"/>
          <a:chOff x="0" y="0"/>
          <a:chExt cx="0" cy="0"/>
        </a:xfrm>
      </p:grpSpPr>
      <p:grpSp>
        <p:nvGrpSpPr>
          <p:cNvPr id="38" name="Google Shape;38;p4"/>
          <p:cNvGrpSpPr/>
          <p:nvPr/>
        </p:nvGrpSpPr>
        <p:grpSpPr>
          <a:xfrm>
            <a:off x="0" y="-8467"/>
            <a:ext cx="12192000" cy="6866467"/>
            <a:chOff x="0" y="-8467"/>
            <a:chExt cx="12192000" cy="6866467"/>
          </a:xfrm>
        </p:grpSpPr>
        <p:cxnSp>
          <p:nvCxnSpPr>
            <p:cNvPr id="39" name="Google Shape;39;p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40" name="Google Shape;40;p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41" name="Google Shape;41;p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42" name="Google Shape;42;p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3" name="Google Shape;43;p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44;p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45" name="Google Shape;45;p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46" name="Google Shape;46;p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47" name="Google Shape;47;p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4"/>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9" name="Google Shape;49;p4"/>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51" name="Google Shape;51;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56916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4"/>
        <p:cNvGrpSpPr/>
        <p:nvPr/>
      </p:nvGrpSpPr>
      <p:grpSpPr>
        <a:xfrm>
          <a:off x="0" y="0"/>
          <a:ext cx="0" cy="0"/>
          <a:chOff x="0" y="0"/>
          <a:chExt cx="0" cy="0"/>
        </a:xfrm>
      </p:grpSpPr>
      <p:sp>
        <p:nvSpPr>
          <p:cNvPr id="55" name="Google Shape;55;p5"/>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7" name="Google Shape;57;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8" name="Google Shape;58;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9" name="Google Shape;59;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006347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0"/>
        <p:cNvGrpSpPr/>
        <p:nvPr/>
      </p:nvGrpSpPr>
      <p:grpSpPr>
        <a:xfrm>
          <a:off x="0" y="0"/>
          <a:ext cx="0" cy="0"/>
          <a:chOff x="0" y="0"/>
          <a:chExt cx="0" cy="0"/>
        </a:xfrm>
      </p:grpSpPr>
      <p:sp>
        <p:nvSpPr>
          <p:cNvPr id="61" name="Google Shape;61;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6"/>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3" name="Google Shape;63;p6"/>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4" name="Google Shape;64;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5" name="Google Shape;65;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224962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7"/>
        <p:cNvGrpSpPr/>
        <p:nvPr/>
      </p:nvGrpSpPr>
      <p:grpSpPr>
        <a:xfrm>
          <a:off x="0" y="0"/>
          <a:ext cx="0" cy="0"/>
          <a:chOff x="0" y="0"/>
          <a:chExt cx="0" cy="0"/>
        </a:xfrm>
      </p:grpSpPr>
      <p:sp>
        <p:nvSpPr>
          <p:cNvPr id="68" name="Google Shape;68;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0" name="Google Shape;70;p7"/>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1" name="Google Shape;71;p7"/>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2" name="Google Shape;72;p7"/>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3" name="Google Shape;73;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4" name="Google Shape;74;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5" name="Google Shape;75;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10225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18847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80"/>
        <p:cNvGrpSpPr/>
        <p:nvPr/>
      </p:nvGrpSpPr>
      <p:grpSpPr>
        <a:xfrm>
          <a:off x="0" y="0"/>
          <a:ext cx="0" cy="0"/>
          <a:chOff x="0" y="0"/>
          <a:chExt cx="0" cy="0"/>
        </a:xfrm>
      </p:grpSpPr>
      <p:sp>
        <p:nvSpPr>
          <p:cNvPr id="81" name="Google Shape;81;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3" name="Google Shape;83;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4" name="Google Shape;84;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5" name="Google Shape;85;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6" name="Google Shape;86;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20782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7"/>
        <p:cNvGrpSpPr/>
        <p:nvPr/>
      </p:nvGrpSpPr>
      <p:grpSpPr>
        <a:xfrm>
          <a:off x="0" y="0"/>
          <a:ext cx="0" cy="0"/>
          <a:chOff x="0" y="0"/>
          <a:chExt cx="0" cy="0"/>
        </a:xfrm>
      </p:grpSpPr>
      <p:sp>
        <p:nvSpPr>
          <p:cNvPr id="88" name="Google Shape;88;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0"/>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dirty="0"/>
          </a:p>
        </p:txBody>
      </p:sp>
      <p:sp>
        <p:nvSpPr>
          <p:cNvPr id="90" name="Google Shape;90;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1" name="Google Shape;91;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2" name="Google Shape;92;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3" name="Google Shape;93;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84486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7" name="Google Shape;97;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8" name="Google Shape;98;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9" name="Google Shape;99;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775436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03" name="Google Shape;103;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4" name="Google Shape;104;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5" name="Google Shape;105;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6" name="Google Shape;106;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
        <p:nvSpPr>
          <p:cNvPr id="107" name="Google Shape;107;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dirty="0"/>
          </a:p>
        </p:txBody>
      </p:sp>
      <p:sp>
        <p:nvSpPr>
          <p:cNvPr id="108" name="Google Shape;108;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sz="1800" b="0" i="0" u="none" strike="noStrike" cap="none" dirty="0">
              <a:solidFill>
                <a:srgbClr val="BFE471"/>
              </a:solidFill>
              <a:latin typeface="Arial"/>
              <a:ea typeface="Arial"/>
              <a:cs typeface="Arial"/>
              <a:sym typeface="Arial"/>
            </a:endParaRPr>
          </a:p>
        </p:txBody>
      </p:sp>
    </p:spTree>
    <p:extLst>
      <p:ext uri="{BB962C8B-B14F-4D97-AF65-F5344CB8AC3E}">
        <p14:creationId xmlns:p14="http://schemas.microsoft.com/office/powerpoint/2010/main" val="2972662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3" name="Google Shape;113;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4" name="Google Shape;114;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142988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8" name="Google Shape;118;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9" name="Google Shape;119;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0" name="Google Shape;120;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1" name="Google Shape;121;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
        <p:nvSpPr>
          <p:cNvPr id="122" name="Google Shape;122;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dirty="0"/>
          </a:p>
        </p:txBody>
      </p:sp>
      <p:sp>
        <p:nvSpPr>
          <p:cNvPr id="123" name="Google Shape;123;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dirty="0"/>
          </a:p>
        </p:txBody>
      </p:sp>
    </p:spTree>
    <p:extLst>
      <p:ext uri="{BB962C8B-B14F-4D97-AF65-F5344CB8AC3E}">
        <p14:creationId xmlns:p14="http://schemas.microsoft.com/office/powerpoint/2010/main" val="1648752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8" name="Google Shape;128;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9" name="Google Shape;129;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0" name="Google Shape;130;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182704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31"/>
        <p:cNvGrpSpPr/>
        <p:nvPr/>
      </p:nvGrpSpPr>
      <p:grpSpPr>
        <a:xfrm>
          <a:off x="0" y="0"/>
          <a:ext cx="0" cy="0"/>
          <a:chOff x="0" y="0"/>
          <a:chExt cx="0" cy="0"/>
        </a:xfrm>
      </p:grpSpPr>
      <p:sp>
        <p:nvSpPr>
          <p:cNvPr id="132" name="Google Shape;132;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6"/>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4" name="Google Shape;134;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5" name="Google Shape;135;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6" name="Google Shape;136;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552498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7"/>
        <p:cNvGrpSpPr/>
        <p:nvPr/>
      </p:nvGrpSpPr>
      <p:grpSpPr>
        <a:xfrm>
          <a:off x="0" y="0"/>
          <a:ext cx="0" cy="0"/>
          <a:chOff x="0" y="0"/>
          <a:chExt cx="0" cy="0"/>
        </a:xfrm>
      </p:grpSpPr>
      <p:sp>
        <p:nvSpPr>
          <p:cNvPr id="138" name="Google Shape;138;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0" name="Google Shape;140;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1" name="Google Shape;141;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2" name="Google Shape;142;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418279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 name="Google Shape;21;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4" name="Google Shape;24;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5" name="Google Shape;25;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84145149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ideo" Target="https://www.youtube.com/embed/MfMaY2p7bTw" TargetMode="Externa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youtu.be/sKFdKs_2wJY"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nBFnAcXHOUQ"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ome.oxfordowl.co.uk/reading/reading-schemes-oxford-levels/essential-letters-and-sounds/"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6697" y="3217334"/>
            <a:ext cx="8596668" cy="1320800"/>
          </a:xfrm>
          <a:solidFill>
            <a:schemeClr val="tx1"/>
          </a:solidFill>
        </p:spPr>
        <p:txBody>
          <a:bodyPr>
            <a:noAutofit/>
          </a:bodyPr>
          <a:lstStyle/>
          <a:p>
            <a:pPr algn="ctr"/>
            <a:r>
              <a:rPr lang="en-GB" sz="6600" dirty="0" smtClean="0">
                <a:solidFill>
                  <a:schemeClr val="accent2"/>
                </a:solidFill>
                <a:latin typeface="Calibri" panose="020F0502020204030204" pitchFamily="34" charset="0"/>
                <a:cs typeface="Calibri" panose="020F0502020204030204" pitchFamily="34" charset="0"/>
              </a:rPr>
              <a:t>Reception Reading and Phonics Workshop</a:t>
            </a:r>
            <a:br>
              <a:rPr lang="en-GB" sz="6600" dirty="0" smtClean="0">
                <a:solidFill>
                  <a:schemeClr val="accent2"/>
                </a:solidFill>
                <a:latin typeface="Calibri" panose="020F0502020204030204" pitchFamily="34" charset="0"/>
                <a:cs typeface="Calibri" panose="020F0502020204030204" pitchFamily="34" charset="0"/>
              </a:rPr>
            </a:br>
            <a:endParaRPr lang="en-US" sz="6600" dirty="0">
              <a:solidFill>
                <a:schemeClr val="accent2"/>
              </a:solidFill>
              <a:latin typeface="Calibri" panose="020F0502020204030204" pitchFamily="34" charset="0"/>
              <a:cs typeface="Calibri" panose="020F0502020204030204" pitchFamily="34" charset="0"/>
            </a:endParaRPr>
          </a:p>
        </p:txBody>
      </p:sp>
      <p:pic>
        <p:nvPicPr>
          <p:cNvPr id="3" name="Picture 3">
            <a:extLst>
              <a:ext uri="{FF2B5EF4-FFF2-40B4-BE49-F238E27FC236}">
                <a16:creationId xmlns:a16="http://schemas.microsoft.com/office/drawing/2014/main" id="{10735E65-DE71-F52C-9B89-4DE0AFF29061}"/>
              </a:ext>
            </a:extLst>
          </p:cNvPr>
          <p:cNvPicPr>
            <a:picLocks noChangeAspect="1"/>
          </p:cNvPicPr>
          <p:nvPr/>
        </p:nvPicPr>
        <p:blipFill>
          <a:blip r:embed="rId3"/>
          <a:stretch>
            <a:fillRect/>
          </a:stretch>
        </p:blipFill>
        <p:spPr>
          <a:xfrm>
            <a:off x="0" y="0"/>
            <a:ext cx="3483526" cy="2322350"/>
          </a:xfrm>
          <a:prstGeom prst="rect">
            <a:avLst/>
          </a:prstGeom>
        </p:spPr>
      </p:pic>
    </p:spTree>
    <p:extLst>
      <p:ext uri="{BB962C8B-B14F-4D97-AF65-F5344CB8AC3E}">
        <p14:creationId xmlns:p14="http://schemas.microsoft.com/office/powerpoint/2010/main" val="1909509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aphicFrame>
        <p:nvGraphicFramePr>
          <p:cNvPr id="2" name="Diagram 1"/>
          <p:cNvGraphicFramePr/>
          <p:nvPr>
            <p:extLst>
              <p:ext uri="{D42A27DB-BD31-4B8C-83A1-F6EECF244321}">
                <p14:modId xmlns:p14="http://schemas.microsoft.com/office/powerpoint/2010/main" val="2811187427"/>
              </p:ext>
            </p:extLst>
          </p:nvPr>
        </p:nvGraphicFramePr>
        <p:xfrm>
          <a:off x="976964" y="10752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224366" y="64868"/>
            <a:ext cx="1210588" cy="646331"/>
          </a:xfrm>
          <a:prstGeom prst="rect">
            <a:avLst/>
          </a:prstGeom>
        </p:spPr>
        <p:txBody>
          <a:bodyPr wrap="none">
            <a:spAutoFit/>
          </a:bodyPr>
          <a:lstStyle/>
          <a:p>
            <a:r>
              <a:rPr lang="en-GB" sz="3600" dirty="0" smtClean="0">
                <a:solidFill>
                  <a:schemeClr val="accent1">
                    <a:lumMod val="60000"/>
                    <a:lumOff val="40000"/>
                  </a:schemeClr>
                </a:solidFill>
              </a:rPr>
              <a:t>Aims</a:t>
            </a:r>
            <a:endParaRPr lang="en-GB" sz="3600" dirty="0">
              <a:solidFill>
                <a:schemeClr val="accent1">
                  <a:lumMod val="60000"/>
                  <a:lumOff val="40000"/>
                </a:schemeClr>
              </a:solidFill>
            </a:endParaRPr>
          </a:p>
        </p:txBody>
      </p:sp>
    </p:spTree>
    <p:extLst>
      <p:ext uri="{BB962C8B-B14F-4D97-AF65-F5344CB8AC3E}">
        <p14:creationId xmlns:p14="http://schemas.microsoft.com/office/powerpoint/2010/main" val="2624198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234" y="152400"/>
            <a:ext cx="8596668" cy="1320800"/>
          </a:xfrm>
        </p:spPr>
        <p:txBody>
          <a:bodyPr/>
          <a:lstStyle/>
          <a:p>
            <a:r>
              <a:rPr lang="en-GB" dirty="0" smtClean="0">
                <a:solidFill>
                  <a:schemeClr val="accent2"/>
                </a:solidFill>
              </a:rPr>
              <a:t>At </a:t>
            </a:r>
            <a:r>
              <a:rPr lang="en-GB" dirty="0" err="1" smtClean="0">
                <a:solidFill>
                  <a:schemeClr val="accent2"/>
                </a:solidFill>
              </a:rPr>
              <a:t>Knaphill</a:t>
            </a:r>
            <a:r>
              <a:rPr lang="en-GB" dirty="0" smtClean="0">
                <a:solidFill>
                  <a:schemeClr val="accent2"/>
                </a:solidFill>
              </a:rPr>
              <a:t> Lower School….</a:t>
            </a:r>
            <a:endParaRPr lang="en-GB" dirty="0">
              <a:solidFill>
                <a:schemeClr val="accent2"/>
              </a:solidFill>
            </a:endParaRPr>
          </a:p>
        </p:txBody>
      </p:sp>
      <p:pic>
        <p:nvPicPr>
          <p:cNvPr id="7" name="Picture 6"/>
          <p:cNvPicPr>
            <a:picLocks noChangeAspect="1"/>
          </p:cNvPicPr>
          <p:nvPr/>
        </p:nvPicPr>
        <p:blipFill>
          <a:blip r:embed="rId3"/>
          <a:stretch>
            <a:fillRect/>
          </a:stretch>
        </p:blipFill>
        <p:spPr>
          <a:xfrm>
            <a:off x="6036386" y="812800"/>
            <a:ext cx="6276265" cy="4045857"/>
          </a:xfrm>
          <a:prstGeom prst="rect">
            <a:avLst/>
          </a:prstGeom>
        </p:spPr>
      </p:pic>
      <p:sp>
        <p:nvSpPr>
          <p:cNvPr id="3" name="Rectangle 2"/>
          <p:cNvSpPr/>
          <p:nvPr/>
        </p:nvSpPr>
        <p:spPr>
          <a:xfrm>
            <a:off x="192617" y="985102"/>
            <a:ext cx="6096000" cy="4955203"/>
          </a:xfrm>
          <a:prstGeom prst="rect">
            <a:avLst/>
          </a:prstGeom>
        </p:spPr>
        <p:txBody>
          <a:bodyPr>
            <a:spAutoFit/>
          </a:bodyPr>
          <a:lstStyle/>
          <a:p>
            <a:r>
              <a:rPr lang="en-GB" dirty="0"/>
              <a:t>“ </a:t>
            </a:r>
            <a:r>
              <a:rPr lang="en-GB" b="1" dirty="0">
                <a:latin typeface="Calibri" panose="020F0502020204030204" pitchFamily="34" charset="0"/>
                <a:cs typeface="Calibri" panose="020F0502020204030204" pitchFamily="34" charset="0"/>
              </a:rPr>
              <a:t>Reading is given the highest priority</a:t>
            </a:r>
            <a:r>
              <a:rPr lang="en-GB" dirty="0">
                <a:latin typeface="Calibri" panose="020F0502020204030204" pitchFamily="34" charset="0"/>
                <a:cs typeface="Calibri" panose="020F0502020204030204" pitchFamily="34" charset="0"/>
              </a:rPr>
              <a:t>. The school describes this as a ‘gateway’ skill, since being able to read helps pupils to access other areas of the curriculum. Staff support pupils to learn to read quickly</a:t>
            </a:r>
            <a:r>
              <a:rPr lang="en-GB" dirty="0" smtClean="0">
                <a:latin typeface="Calibri" panose="020F0502020204030204" pitchFamily="34" charset="0"/>
                <a:cs typeface="Calibri" panose="020F0502020204030204" pitchFamily="34" charset="0"/>
              </a:rPr>
              <a:t>. </a:t>
            </a:r>
            <a:r>
              <a:rPr lang="en-GB" b="1" dirty="0" smtClean="0">
                <a:latin typeface="Calibri" panose="020F0502020204030204" pitchFamily="34" charset="0"/>
                <a:cs typeface="Calibri" panose="020F0502020204030204" pitchFamily="34" charset="0"/>
              </a:rPr>
              <a:t>This begins as soon as children start in the early years</a:t>
            </a:r>
            <a:r>
              <a:rPr lang="en-GB" dirty="0" smtClean="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Teachers expertly check that pupils have learned the intended sounds. </a:t>
            </a:r>
            <a:endParaRPr lang="en-GB" dirty="0" smtClean="0">
              <a:latin typeface="Calibri" panose="020F0502020204030204" pitchFamily="34" charset="0"/>
              <a:cs typeface="Calibri" panose="020F0502020204030204" pitchFamily="34" charset="0"/>
            </a:endParaRPr>
          </a:p>
          <a:p>
            <a:r>
              <a:rPr lang="en-GB" b="1" dirty="0" smtClean="0">
                <a:latin typeface="Calibri" panose="020F0502020204030204" pitchFamily="34" charset="0"/>
                <a:cs typeface="Calibri" panose="020F0502020204030204" pitchFamily="34" charset="0"/>
              </a:rPr>
              <a:t>Some </a:t>
            </a:r>
            <a:r>
              <a:rPr lang="en-GB" b="1" dirty="0">
                <a:latin typeface="Calibri" panose="020F0502020204030204" pitchFamily="34" charset="0"/>
                <a:cs typeface="Calibri" panose="020F0502020204030204" pitchFamily="34" charset="0"/>
              </a:rPr>
              <a:t>pupils need more help to keep up with their peers. This is provided quickly and effectively</a:t>
            </a:r>
            <a:r>
              <a:rPr lang="en-GB" b="1" dirty="0" smtClean="0">
                <a:latin typeface="Calibri" panose="020F0502020204030204" pitchFamily="34" charset="0"/>
                <a:cs typeface="Calibri" panose="020F0502020204030204" pitchFamily="34" charset="0"/>
              </a:rPr>
              <a:t>.</a:t>
            </a:r>
          </a:p>
          <a:p>
            <a:endParaRPr lang="en-GB" b="1" dirty="0">
              <a:latin typeface="Calibri" panose="020F0502020204030204" pitchFamily="34" charset="0"/>
              <a:cs typeface="Calibri" panose="020F0502020204030204" pitchFamily="34" charset="0"/>
            </a:endParaRPr>
          </a:p>
          <a:p>
            <a:r>
              <a:rPr lang="en-GB" b="1" dirty="0" smtClean="0">
                <a:latin typeface="Calibri" panose="020F0502020204030204" pitchFamily="34" charset="0"/>
                <a:cs typeface="Calibri" panose="020F0502020204030204" pitchFamily="34" charset="0"/>
              </a:rPr>
              <a:t> </a:t>
            </a:r>
            <a:r>
              <a:rPr lang="en-GB" b="1" dirty="0">
                <a:latin typeface="Calibri" panose="020F0502020204030204" pitchFamily="34" charset="0"/>
                <a:cs typeface="Calibri" panose="020F0502020204030204" pitchFamily="34" charset="0"/>
              </a:rPr>
              <a:t>Pupils love to read books as well as listening to their teachers read to them.</a:t>
            </a:r>
            <a:r>
              <a:rPr lang="en-GB" dirty="0">
                <a:latin typeface="Calibri" panose="020F0502020204030204" pitchFamily="34" charset="0"/>
                <a:cs typeface="Calibri" panose="020F0502020204030204" pitchFamily="34" charset="0"/>
              </a:rPr>
              <a:t> Books are a strong feature throughout the school and staff have carefully considered what books are available to pupils. </a:t>
            </a:r>
            <a:endParaRPr lang="en-GB" dirty="0" smtClean="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r>
              <a:rPr lang="en-GB" dirty="0" smtClean="0">
                <a:latin typeface="Calibri" panose="020F0502020204030204" pitchFamily="34" charset="0"/>
                <a:cs typeface="Calibri" panose="020F0502020204030204" pitchFamily="34" charset="0"/>
              </a:rPr>
              <a:t>There </a:t>
            </a:r>
            <a:r>
              <a:rPr lang="en-GB" dirty="0">
                <a:latin typeface="Calibri" panose="020F0502020204030204" pitchFamily="34" charset="0"/>
                <a:cs typeface="Calibri" panose="020F0502020204030204" pitchFamily="34" charset="0"/>
              </a:rPr>
              <a:t>is a clear focus on pupils being able to see themselves in the books that they read while developing cultural and moral awareness.” </a:t>
            </a:r>
            <a:r>
              <a:rPr lang="en-GB" dirty="0" smtClean="0">
                <a:latin typeface="Calibri" panose="020F0502020204030204" pitchFamily="34" charset="0"/>
                <a:cs typeface="Calibri" panose="020F0502020204030204" pitchFamily="34" charset="0"/>
              </a:rPr>
              <a:t> </a:t>
            </a:r>
            <a:r>
              <a:rPr lang="en-GB" sz="2800" b="1" i="1" dirty="0" smtClean="0">
                <a:latin typeface="Calibri" panose="020F0502020204030204" pitchFamily="34" charset="0"/>
                <a:cs typeface="Calibri" panose="020F0502020204030204" pitchFamily="34" charset="0"/>
              </a:rPr>
              <a:t>Ofsted</a:t>
            </a:r>
            <a:r>
              <a:rPr lang="en-GB" sz="2800" b="1" i="1" dirty="0" smtClean="0"/>
              <a:t>, 2024 </a:t>
            </a:r>
            <a:endParaRPr lang="en-GB" sz="2800" b="1" i="1" dirty="0"/>
          </a:p>
        </p:txBody>
      </p:sp>
    </p:spTree>
    <p:extLst>
      <p:ext uri="{BB962C8B-B14F-4D97-AF65-F5344CB8AC3E}">
        <p14:creationId xmlns:p14="http://schemas.microsoft.com/office/powerpoint/2010/main" val="3332631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Reception Early Learning Goals </a:t>
            </a:r>
            <a:br>
              <a:rPr lang="en-GB" dirty="0" smtClean="0"/>
            </a:br>
            <a:r>
              <a:rPr lang="en-GB" dirty="0"/>
              <a:t/>
            </a:r>
            <a:br>
              <a:rPr lang="en-GB" dirty="0"/>
            </a:br>
            <a:endParaRPr lang="en-GB" dirty="0"/>
          </a:p>
        </p:txBody>
      </p:sp>
      <p:sp>
        <p:nvSpPr>
          <p:cNvPr id="3" name="Text Placeholder 2"/>
          <p:cNvSpPr>
            <a:spLocks noGrp="1"/>
          </p:cNvSpPr>
          <p:nvPr>
            <p:ph type="body" idx="1"/>
          </p:nvPr>
        </p:nvSpPr>
        <p:spPr>
          <a:xfrm>
            <a:off x="677334" y="1441452"/>
            <a:ext cx="8596668" cy="3880773"/>
          </a:xfrm>
        </p:spPr>
        <p:txBody>
          <a:bodyPr/>
          <a:lstStyle/>
          <a:p>
            <a:r>
              <a:rPr lang="en-GB" sz="3200" b="1" dirty="0" smtClean="0"/>
              <a:t>Word Reading </a:t>
            </a:r>
          </a:p>
          <a:p>
            <a:pPr marL="137160" indent="0">
              <a:buNone/>
            </a:pPr>
            <a:r>
              <a:rPr lang="en-GB" sz="2000" dirty="0" smtClean="0"/>
              <a:t>Say a sound for each letter in the alphabet and at least 10 digraphs;</a:t>
            </a:r>
          </a:p>
          <a:p>
            <a:pPr marL="137160" indent="0">
              <a:buNone/>
            </a:pPr>
            <a:r>
              <a:rPr lang="en-GB" sz="2000" dirty="0" smtClean="0"/>
              <a:t>Read words consistent with their phonic knowledge by sound-blending; </a:t>
            </a:r>
          </a:p>
          <a:p>
            <a:pPr marL="137160" indent="0">
              <a:buNone/>
            </a:pPr>
            <a:r>
              <a:rPr lang="en-GB" sz="2000" dirty="0" smtClean="0"/>
              <a:t>Read aloud simple sentences and books that are consistent with their phonic knowledge, including some common exception words. </a:t>
            </a:r>
          </a:p>
          <a:p>
            <a:pPr marL="137160" indent="0">
              <a:buNone/>
            </a:pPr>
            <a:endParaRPr lang="en-GB" sz="2000" dirty="0" smtClean="0"/>
          </a:p>
          <a:p>
            <a:r>
              <a:rPr lang="en-GB" sz="3200" b="1" dirty="0" smtClean="0"/>
              <a:t>Comprehension </a:t>
            </a:r>
          </a:p>
          <a:p>
            <a:pPr marL="137160" indent="0">
              <a:buNone/>
            </a:pPr>
            <a:r>
              <a:rPr lang="en-GB" dirty="0" smtClean="0"/>
              <a:t>Demonstrating understanding of what has been read to them by retelling stories and narratives using their own words and recently introduced vocabulary: </a:t>
            </a:r>
          </a:p>
          <a:p>
            <a:pPr marL="137160" indent="0">
              <a:buNone/>
            </a:pPr>
            <a:r>
              <a:rPr lang="en-GB" dirty="0" smtClean="0"/>
              <a:t>Anticipate- where appropriate- key events </a:t>
            </a:r>
          </a:p>
          <a:p>
            <a:pPr marL="137160" indent="0">
              <a:buNone/>
            </a:pPr>
            <a:r>
              <a:rPr lang="en-GB" dirty="0" smtClean="0"/>
              <a:t>Use and understand recently introduced vocabulary during discussions about stories, non-fiction, rhymes and poems and during role- play. </a:t>
            </a:r>
            <a:endParaRPr lang="en-GB" dirty="0"/>
          </a:p>
        </p:txBody>
      </p:sp>
    </p:spTree>
    <p:extLst>
      <p:ext uri="{BB962C8B-B14F-4D97-AF65-F5344CB8AC3E}">
        <p14:creationId xmlns:p14="http://schemas.microsoft.com/office/powerpoint/2010/main" val="2878754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1320800"/>
          </a:xfrm>
        </p:spPr>
        <p:txBody>
          <a:bodyPr/>
          <a:lstStyle/>
          <a:p>
            <a:r>
              <a:rPr lang="en-GB" dirty="0" smtClean="0"/>
              <a:t>What does the Research tell us. </a:t>
            </a:r>
            <a:endParaRPr lang="en-GB" dirty="0"/>
          </a:p>
        </p:txBody>
      </p:sp>
      <p:pic>
        <p:nvPicPr>
          <p:cNvPr id="4" name="Picture 3">
            <a:extLst>
              <a:ext uri="{FF2B5EF4-FFF2-40B4-BE49-F238E27FC236}">
                <a16:creationId xmlns:a16="http://schemas.microsoft.com/office/drawing/2014/main" id="{87C345C5-39A9-7C90-A133-19C2EDC23C65}"/>
              </a:ext>
            </a:extLst>
          </p:cNvPr>
          <p:cNvPicPr>
            <a:picLocks noChangeAspect="1"/>
          </p:cNvPicPr>
          <p:nvPr/>
        </p:nvPicPr>
        <p:blipFill rotWithShape="1">
          <a:blip r:embed="rId3"/>
          <a:srcRect t="5579" b="36881"/>
          <a:stretch/>
        </p:blipFill>
        <p:spPr>
          <a:xfrm>
            <a:off x="129527" y="847834"/>
            <a:ext cx="7208061" cy="4748925"/>
          </a:xfrm>
          <a:prstGeom prst="rect">
            <a:avLst/>
          </a:prstGeom>
        </p:spPr>
      </p:pic>
    </p:spTree>
    <p:extLst>
      <p:ext uri="{BB962C8B-B14F-4D97-AF65-F5344CB8AC3E}">
        <p14:creationId xmlns:p14="http://schemas.microsoft.com/office/powerpoint/2010/main" val="186778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6" name="Rectangle 5"/>
          <p:cNvSpPr/>
          <p:nvPr/>
        </p:nvSpPr>
        <p:spPr>
          <a:xfrm>
            <a:off x="2897655" y="633175"/>
            <a:ext cx="4086375" cy="76944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400" b="1" i="0" u="none" strike="noStrike" kern="0" cap="none" spc="0" normalizeH="0" baseline="0" noProof="0" dirty="0" smtClean="0">
                <a:ln>
                  <a:noFill/>
                </a:ln>
                <a:solidFill>
                  <a:schemeClr val="accent2"/>
                </a:solidFill>
                <a:effectLst/>
                <a:uLnTx/>
                <a:uFillTx/>
                <a:latin typeface="Calibri Light" panose="020F0302020204030204"/>
                <a:ea typeface="+mj-ea"/>
                <a:cs typeface="+mj-cs"/>
              </a:rPr>
              <a:t>What is Phonics? </a:t>
            </a:r>
            <a:endParaRPr kumimoji="0" lang="en-GB" sz="1800" b="0" i="0" u="none" strike="noStrike" kern="0" cap="none" spc="0" normalizeH="0" baseline="0" noProof="0" dirty="0" smtClean="0">
              <a:ln>
                <a:noFill/>
              </a:ln>
              <a:solidFill>
                <a:schemeClr val="accent2"/>
              </a:solidFill>
              <a:effectLst/>
              <a:uLnTx/>
              <a:uFillTx/>
            </a:endParaRPr>
          </a:p>
        </p:txBody>
      </p:sp>
      <p:sp>
        <p:nvSpPr>
          <p:cNvPr id="7" name="Rectangle 6"/>
          <p:cNvSpPr/>
          <p:nvPr/>
        </p:nvSpPr>
        <p:spPr>
          <a:xfrm>
            <a:off x="871817" y="1751042"/>
            <a:ext cx="9115737" cy="3451201"/>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GB" sz="3200" dirty="0" smtClean="0">
                <a:latin typeface="Calibri" panose="020F0502020204030204" pitchFamily="34" charset="0"/>
                <a:cs typeface="Calibri" panose="020F0502020204030204" pitchFamily="34" charset="0"/>
              </a:rPr>
              <a:t>A </a:t>
            </a:r>
            <a:r>
              <a:rPr lang="en-GB" sz="3200" dirty="0">
                <a:latin typeface="Calibri" panose="020F0502020204030204" pitchFamily="34" charset="0"/>
                <a:cs typeface="Calibri" panose="020F0502020204030204" pitchFamily="34" charset="0"/>
              </a:rPr>
              <a:t>method of teaching beginners to read and pronounce words by learning to associate letters or letter groups with the sounds they represent. </a:t>
            </a:r>
            <a:endParaRPr lang="en-GB" sz="3200" dirty="0" smtClean="0">
              <a:latin typeface="Calibri" panose="020F0502020204030204" pitchFamily="34" charset="0"/>
              <a:cs typeface="Calibri" panose="020F0502020204030204" pitchFamily="34" charset="0"/>
            </a:endParaRPr>
          </a:p>
          <a:p>
            <a:pPr marL="228600" lvl="0" indent="-228600">
              <a:lnSpc>
                <a:spcPct val="90000"/>
              </a:lnSpc>
              <a:spcBef>
                <a:spcPts val="1000"/>
              </a:spcBef>
              <a:buFont typeface="Arial" panose="020B0604020202020204" pitchFamily="34" charset="0"/>
              <a:buChar char="•"/>
            </a:pPr>
            <a:endParaRPr lang="en-GB" sz="3200" dirty="0" smtClean="0">
              <a:latin typeface="Calibri" panose="020F0502020204030204" pitchFamily="34" charset="0"/>
              <a:cs typeface="Calibri" panose="020F0502020204030204" pitchFamily="34" charset="0"/>
            </a:endParaRPr>
          </a:p>
          <a:p>
            <a:pPr marL="228600" lvl="0" indent="-228600">
              <a:lnSpc>
                <a:spcPct val="90000"/>
              </a:lnSpc>
              <a:spcBef>
                <a:spcPts val="1000"/>
              </a:spcBef>
              <a:buFont typeface="Arial" panose="020B0604020202020204" pitchFamily="34" charset="0"/>
              <a:buChar char="•"/>
            </a:pPr>
            <a:r>
              <a:rPr lang="en-GB" sz="3200" dirty="0" smtClean="0">
                <a:latin typeface="Calibri" panose="020F0502020204030204" pitchFamily="34" charset="0"/>
                <a:cs typeface="Calibri" panose="020F0502020204030204" pitchFamily="34" charset="0"/>
              </a:rPr>
              <a:t>There </a:t>
            </a:r>
            <a:r>
              <a:rPr lang="en-GB" sz="3200" dirty="0">
                <a:latin typeface="Calibri" panose="020F0502020204030204" pitchFamily="34" charset="0"/>
                <a:cs typeface="Calibri" panose="020F0502020204030204" pitchFamily="34" charset="0"/>
              </a:rPr>
              <a:t>are 44 main sounds in the English Language. Each sound is represented by a grapheme (the written representation of a sound)</a:t>
            </a:r>
            <a:endParaRPr lang="en-GB" sz="3200" dirty="0">
              <a:solidFill>
                <a:prstClr val="black"/>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7002183" y="4683762"/>
            <a:ext cx="4995734" cy="2120696"/>
          </a:xfrm>
          <a:prstGeom prst="rect">
            <a:avLst/>
          </a:prstGeom>
        </p:spPr>
      </p:pic>
    </p:spTree>
    <p:extLst>
      <p:ext uri="{BB962C8B-B14F-4D97-AF65-F5344CB8AC3E}">
        <p14:creationId xmlns:p14="http://schemas.microsoft.com/office/powerpoint/2010/main" val="6755296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3" name="Picture 2"/>
          <p:cNvPicPr>
            <a:picLocks noChangeAspect="1"/>
          </p:cNvPicPr>
          <p:nvPr/>
        </p:nvPicPr>
        <p:blipFill>
          <a:blip r:embed="rId3"/>
          <a:stretch>
            <a:fillRect/>
          </a:stretch>
        </p:blipFill>
        <p:spPr>
          <a:xfrm>
            <a:off x="793848" y="248578"/>
            <a:ext cx="8520518" cy="6232257"/>
          </a:xfrm>
          <a:prstGeom prst="rect">
            <a:avLst/>
          </a:prstGeom>
        </p:spPr>
      </p:pic>
    </p:spTree>
    <p:extLst>
      <p:ext uri="{BB962C8B-B14F-4D97-AF65-F5344CB8AC3E}">
        <p14:creationId xmlns:p14="http://schemas.microsoft.com/office/powerpoint/2010/main" val="379313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4" name="Rectangle 3"/>
          <p:cNvSpPr/>
          <p:nvPr/>
        </p:nvSpPr>
        <p:spPr>
          <a:xfrm>
            <a:off x="395135" y="333814"/>
            <a:ext cx="9645884" cy="5693866"/>
          </a:xfrm>
          <a:prstGeom prst="rect">
            <a:avLst/>
          </a:prstGeom>
        </p:spPr>
        <p:txBody>
          <a:bodyPr wrap="square">
            <a:spAutoFit/>
          </a:bodyPr>
          <a:lstStyle/>
          <a:p>
            <a:r>
              <a:rPr lang="en-GB" sz="2800" b="1" dirty="0">
                <a:latin typeface="Calibri" panose="020F0502020204030204" pitchFamily="34" charset="0"/>
                <a:cs typeface="Calibri" panose="020F0502020204030204" pitchFamily="34" charset="0"/>
              </a:rPr>
              <a:t>Phoneme:</a:t>
            </a:r>
            <a:r>
              <a:rPr lang="en-GB" sz="2800" dirty="0">
                <a:latin typeface="Calibri" panose="020F0502020204030204" pitchFamily="34" charset="0"/>
                <a:cs typeface="Calibri" panose="020F0502020204030204" pitchFamily="34" charset="0"/>
              </a:rPr>
              <a:t> the smallest single identifiable sound in a word. For </a:t>
            </a:r>
            <a:r>
              <a:rPr lang="en-GB" sz="2800" dirty="0" err="1" smtClean="0">
                <a:latin typeface="Calibri" panose="020F0502020204030204" pitchFamily="34" charset="0"/>
                <a:cs typeface="Calibri" panose="020F0502020204030204" pitchFamily="34" charset="0"/>
              </a:rPr>
              <a:t>example,in</a:t>
            </a:r>
            <a:r>
              <a:rPr lang="en-GB" sz="2800" dirty="0" smtClean="0">
                <a:latin typeface="Calibri" panose="020F0502020204030204" pitchFamily="34" charset="0"/>
                <a:cs typeface="Calibri" panose="020F0502020204030204" pitchFamily="34" charset="0"/>
              </a:rPr>
              <a:t> </a:t>
            </a:r>
            <a:r>
              <a:rPr lang="en-GB" sz="2800" dirty="0">
                <a:latin typeface="Calibri" panose="020F0502020204030204" pitchFamily="34" charset="0"/>
                <a:cs typeface="Calibri" panose="020F0502020204030204" pitchFamily="34" charset="0"/>
              </a:rPr>
              <a:t>the word 'cat' there are three phonemes c/a/t</a:t>
            </a:r>
            <a:r>
              <a:rPr lang="en-GB" sz="2800" dirty="0" smtClean="0">
                <a:latin typeface="Calibri" panose="020F0502020204030204" pitchFamily="34" charset="0"/>
                <a:cs typeface="Calibri" panose="020F0502020204030204" pitchFamily="34" charset="0"/>
              </a:rPr>
              <a:t>.</a:t>
            </a:r>
          </a:p>
          <a:p>
            <a:endParaRPr lang="en-GB" sz="2800" dirty="0" smtClean="0">
              <a:latin typeface="Calibri" panose="020F0502020204030204" pitchFamily="34" charset="0"/>
              <a:cs typeface="Calibri" panose="020F0502020204030204" pitchFamily="34" charset="0"/>
            </a:endParaRPr>
          </a:p>
          <a:p>
            <a:r>
              <a:rPr lang="en-GB" sz="2800" b="1" dirty="0" smtClean="0">
                <a:latin typeface="Calibri" panose="020F0502020204030204" pitchFamily="34" charset="0"/>
                <a:cs typeface="Calibri" panose="020F0502020204030204" pitchFamily="34" charset="0"/>
              </a:rPr>
              <a:t>Grapheme</a:t>
            </a:r>
            <a:r>
              <a:rPr lang="en-GB" sz="2800" b="1" dirty="0">
                <a:latin typeface="Calibri" panose="020F0502020204030204" pitchFamily="34" charset="0"/>
                <a:cs typeface="Calibri" panose="020F0502020204030204" pitchFamily="34" charset="0"/>
              </a:rPr>
              <a:t>:</a:t>
            </a:r>
            <a:r>
              <a:rPr lang="en-GB" sz="2800" dirty="0">
                <a:latin typeface="Calibri" panose="020F0502020204030204" pitchFamily="34" charset="0"/>
                <a:cs typeface="Calibri" panose="020F0502020204030204" pitchFamily="34" charset="0"/>
              </a:rPr>
              <a:t> the written representation of a sound</a:t>
            </a:r>
            <a:r>
              <a:rPr lang="en-GB" sz="2800" dirty="0" smtClean="0">
                <a:latin typeface="Calibri" panose="020F0502020204030204" pitchFamily="34" charset="0"/>
                <a:cs typeface="Calibri" panose="020F0502020204030204" pitchFamily="34" charset="0"/>
              </a:rPr>
              <a:t>.</a:t>
            </a:r>
          </a:p>
          <a:p>
            <a:endParaRPr lang="en-GB" sz="2800" dirty="0" smtClean="0">
              <a:latin typeface="Calibri" panose="020F0502020204030204" pitchFamily="34" charset="0"/>
              <a:cs typeface="Calibri" panose="020F0502020204030204" pitchFamily="34" charset="0"/>
            </a:endParaRPr>
          </a:p>
          <a:p>
            <a:r>
              <a:rPr lang="en-GB" sz="2800" b="1" dirty="0" smtClean="0">
                <a:latin typeface="Calibri" panose="020F0502020204030204" pitchFamily="34" charset="0"/>
                <a:cs typeface="Calibri" panose="020F0502020204030204" pitchFamily="34" charset="0"/>
              </a:rPr>
              <a:t>Digraph</a:t>
            </a:r>
            <a:r>
              <a:rPr lang="en-GB" sz="2800" b="1" dirty="0">
                <a:latin typeface="Calibri" panose="020F0502020204030204" pitchFamily="34" charset="0"/>
                <a:cs typeface="Calibri" panose="020F0502020204030204" pitchFamily="34" charset="0"/>
              </a:rPr>
              <a:t>: </a:t>
            </a:r>
            <a:r>
              <a:rPr lang="en-GB" sz="2800" dirty="0">
                <a:latin typeface="Calibri" panose="020F0502020204030204" pitchFamily="34" charset="0"/>
                <a:cs typeface="Calibri" panose="020F0502020204030204" pitchFamily="34" charset="0"/>
              </a:rPr>
              <a:t>two letters making one sound. For example, /</a:t>
            </a:r>
            <a:r>
              <a:rPr lang="en-GB" sz="2800" dirty="0" err="1">
                <a:latin typeface="Calibri" panose="020F0502020204030204" pitchFamily="34" charset="0"/>
                <a:cs typeface="Calibri" panose="020F0502020204030204" pitchFamily="34" charset="0"/>
              </a:rPr>
              <a:t>sh</a:t>
            </a:r>
            <a:r>
              <a:rPr lang="en-GB" sz="2800" dirty="0">
                <a:latin typeface="Calibri" panose="020F0502020204030204" pitchFamily="34" charset="0"/>
                <a:cs typeface="Calibri" panose="020F0502020204030204" pitchFamily="34" charset="0"/>
              </a:rPr>
              <a:t>/ in the word '</a:t>
            </a:r>
            <a:r>
              <a:rPr lang="en-GB" sz="2800" dirty="0">
                <a:solidFill>
                  <a:schemeClr val="accent2"/>
                </a:solidFill>
                <a:latin typeface="Calibri" panose="020F0502020204030204" pitchFamily="34" charset="0"/>
                <a:cs typeface="Calibri" panose="020F0502020204030204" pitchFamily="34" charset="0"/>
              </a:rPr>
              <a:t>sh</a:t>
            </a:r>
            <a:r>
              <a:rPr lang="en-GB" sz="2800" dirty="0">
                <a:latin typeface="Calibri" panose="020F0502020204030204" pitchFamily="34" charset="0"/>
                <a:cs typeface="Calibri" panose="020F0502020204030204" pitchFamily="34" charset="0"/>
              </a:rPr>
              <a:t>op'. </a:t>
            </a:r>
            <a:endParaRPr lang="en-GB" sz="2800" dirty="0" smtClean="0">
              <a:latin typeface="Calibri" panose="020F0502020204030204" pitchFamily="34" charset="0"/>
              <a:cs typeface="Calibri" panose="020F0502020204030204" pitchFamily="34" charset="0"/>
            </a:endParaRPr>
          </a:p>
          <a:p>
            <a:endParaRPr lang="en-GB" sz="2800" dirty="0" smtClean="0">
              <a:latin typeface="Calibri" panose="020F0502020204030204" pitchFamily="34" charset="0"/>
              <a:cs typeface="Calibri" panose="020F0502020204030204" pitchFamily="34" charset="0"/>
            </a:endParaRPr>
          </a:p>
          <a:p>
            <a:r>
              <a:rPr lang="en-GB" sz="2800" b="1" dirty="0" err="1" smtClean="0">
                <a:latin typeface="Calibri" panose="020F0502020204030204" pitchFamily="34" charset="0"/>
                <a:cs typeface="Calibri" panose="020F0502020204030204" pitchFamily="34" charset="0"/>
              </a:rPr>
              <a:t>Trigraph</a:t>
            </a:r>
            <a:r>
              <a:rPr lang="en-GB" sz="2800" b="1" dirty="0">
                <a:latin typeface="Calibri" panose="020F0502020204030204" pitchFamily="34" charset="0"/>
                <a:cs typeface="Calibri" panose="020F0502020204030204" pitchFamily="34" charset="0"/>
              </a:rPr>
              <a:t>:</a:t>
            </a:r>
            <a:r>
              <a:rPr lang="en-GB" sz="2800" dirty="0">
                <a:latin typeface="Calibri" panose="020F0502020204030204" pitchFamily="34" charset="0"/>
                <a:cs typeface="Calibri" panose="020F0502020204030204" pitchFamily="34" charset="0"/>
              </a:rPr>
              <a:t> three letters making one sound. For example, /</a:t>
            </a:r>
            <a:r>
              <a:rPr lang="en-GB" sz="2800" dirty="0" err="1">
                <a:latin typeface="Calibri" panose="020F0502020204030204" pitchFamily="34" charset="0"/>
                <a:cs typeface="Calibri" panose="020F0502020204030204" pitchFamily="34" charset="0"/>
              </a:rPr>
              <a:t>igh</a:t>
            </a:r>
            <a:r>
              <a:rPr lang="en-GB" sz="2800" dirty="0">
                <a:latin typeface="Calibri" panose="020F0502020204030204" pitchFamily="34" charset="0"/>
                <a:cs typeface="Calibri" panose="020F0502020204030204" pitchFamily="34" charset="0"/>
              </a:rPr>
              <a:t>/ in the word 'n</a:t>
            </a:r>
            <a:r>
              <a:rPr lang="en-GB" sz="2800" dirty="0">
                <a:solidFill>
                  <a:schemeClr val="accent2"/>
                </a:solidFill>
                <a:latin typeface="Calibri" panose="020F0502020204030204" pitchFamily="34" charset="0"/>
                <a:cs typeface="Calibri" panose="020F0502020204030204" pitchFamily="34" charset="0"/>
              </a:rPr>
              <a:t>igh</a:t>
            </a:r>
            <a:r>
              <a:rPr lang="en-GB" sz="2800" dirty="0">
                <a:latin typeface="Calibri" panose="020F0502020204030204" pitchFamily="34" charset="0"/>
                <a:cs typeface="Calibri" panose="020F0502020204030204" pitchFamily="34" charset="0"/>
              </a:rPr>
              <a:t>t'. </a:t>
            </a:r>
            <a:endParaRPr lang="en-GB" sz="2800" dirty="0" smtClean="0">
              <a:latin typeface="Calibri" panose="020F0502020204030204" pitchFamily="34" charset="0"/>
              <a:cs typeface="Calibri" panose="020F0502020204030204" pitchFamily="34" charset="0"/>
            </a:endParaRPr>
          </a:p>
          <a:p>
            <a:endParaRPr lang="en-GB" sz="2800" dirty="0" smtClean="0">
              <a:latin typeface="Calibri" panose="020F0502020204030204" pitchFamily="34" charset="0"/>
              <a:cs typeface="Calibri" panose="020F0502020204030204" pitchFamily="34" charset="0"/>
            </a:endParaRPr>
          </a:p>
          <a:p>
            <a:r>
              <a:rPr lang="en-GB" sz="2800" b="1" dirty="0" smtClean="0">
                <a:latin typeface="Calibri" panose="020F0502020204030204" pitchFamily="34" charset="0"/>
                <a:cs typeface="Calibri" panose="020F0502020204030204" pitchFamily="34" charset="0"/>
              </a:rPr>
              <a:t>Split </a:t>
            </a:r>
            <a:r>
              <a:rPr lang="en-GB" sz="2800" b="1" dirty="0">
                <a:latin typeface="Calibri" panose="020F0502020204030204" pitchFamily="34" charset="0"/>
                <a:cs typeface="Calibri" panose="020F0502020204030204" pitchFamily="34" charset="0"/>
              </a:rPr>
              <a:t>digraph: </a:t>
            </a:r>
            <a:r>
              <a:rPr lang="en-GB" sz="2800" dirty="0">
                <a:latin typeface="Calibri" panose="020F0502020204030204" pitchFamily="34" charset="0"/>
                <a:cs typeface="Calibri" panose="020F0502020204030204" pitchFamily="34" charset="0"/>
              </a:rPr>
              <a:t>two vowel letters </a:t>
            </a:r>
            <a:r>
              <a:rPr lang="en-GB" sz="2800" dirty="0" smtClean="0">
                <a:latin typeface="Calibri" panose="020F0502020204030204" pitchFamily="34" charset="0"/>
                <a:cs typeface="Calibri" panose="020F0502020204030204" pitchFamily="34" charset="0"/>
              </a:rPr>
              <a:t>but </a:t>
            </a:r>
            <a:r>
              <a:rPr lang="en-GB" sz="2800" dirty="0">
                <a:latin typeface="Calibri" panose="020F0502020204030204" pitchFamily="34" charset="0"/>
                <a:cs typeface="Calibri" panose="020F0502020204030204" pitchFamily="34" charset="0"/>
              </a:rPr>
              <a:t>are split by one or more consonants. For example, /a-e/ in the word 'c</a:t>
            </a:r>
            <a:r>
              <a:rPr lang="en-GB" sz="2800" dirty="0">
                <a:solidFill>
                  <a:srgbClr val="00B050"/>
                </a:solidFill>
                <a:latin typeface="Calibri" panose="020F0502020204030204" pitchFamily="34" charset="0"/>
                <a:cs typeface="Calibri" panose="020F0502020204030204" pitchFamily="34" charset="0"/>
              </a:rPr>
              <a:t>a</a:t>
            </a:r>
            <a:r>
              <a:rPr lang="en-GB" sz="2800" dirty="0">
                <a:latin typeface="Calibri" panose="020F0502020204030204" pitchFamily="34" charset="0"/>
                <a:cs typeface="Calibri" panose="020F0502020204030204" pitchFamily="34" charset="0"/>
              </a:rPr>
              <a:t>k</a:t>
            </a:r>
            <a:r>
              <a:rPr lang="en-GB" sz="2800" dirty="0">
                <a:solidFill>
                  <a:schemeClr val="accent2"/>
                </a:solidFill>
                <a:latin typeface="Calibri" panose="020F0502020204030204" pitchFamily="34" charset="0"/>
                <a:cs typeface="Calibri" panose="020F0502020204030204" pitchFamily="34" charset="0"/>
              </a:rPr>
              <a:t>e</a:t>
            </a:r>
            <a:r>
              <a:rPr lang="en-GB"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196807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3" name="TextBox 2"/>
          <p:cNvSpPr txBox="1"/>
          <p:nvPr/>
        </p:nvSpPr>
        <p:spPr>
          <a:xfrm>
            <a:off x="546957" y="2788487"/>
            <a:ext cx="9177065" cy="830997"/>
          </a:xfrm>
          <a:prstGeom prst="rect">
            <a:avLst/>
          </a:prstGeom>
          <a:noFill/>
        </p:spPr>
        <p:txBody>
          <a:bodyPr wrap="square" rtlCol="0">
            <a:spAutoFit/>
          </a:bodyPr>
          <a:lstStyle/>
          <a:p>
            <a:r>
              <a:rPr lang="en-GB" sz="4800" dirty="0" smtClean="0">
                <a:latin typeface="Calibri" panose="020F0502020204030204" pitchFamily="34" charset="0"/>
                <a:cs typeface="Calibri" panose="020F0502020204030204" pitchFamily="34" charset="0"/>
              </a:rPr>
              <a:t> Harder to read and spell words </a:t>
            </a:r>
            <a:endParaRPr lang="en-GB" sz="4800" dirty="0">
              <a:latin typeface="Calibri" panose="020F0502020204030204" pitchFamily="34" charset="0"/>
              <a:cs typeface="Calibri" panose="020F0502020204030204" pitchFamily="34" charset="0"/>
            </a:endParaRPr>
          </a:p>
        </p:txBody>
      </p:sp>
      <p:sp>
        <p:nvSpPr>
          <p:cNvPr id="15" name="TextBox 14"/>
          <p:cNvSpPr txBox="1"/>
          <p:nvPr/>
        </p:nvSpPr>
        <p:spPr>
          <a:xfrm>
            <a:off x="471020" y="1806847"/>
            <a:ext cx="7507705" cy="830997"/>
          </a:xfrm>
          <a:prstGeom prst="rect">
            <a:avLst/>
          </a:prstGeom>
          <a:noFill/>
        </p:spPr>
        <p:txBody>
          <a:bodyPr wrap="square" rtlCol="0">
            <a:spAutoFit/>
          </a:bodyPr>
          <a:lstStyle/>
          <a:p>
            <a:r>
              <a:rPr lang="en-GB" sz="4800" dirty="0" smtClean="0">
                <a:latin typeface="Calibri" panose="020F0502020204030204" pitchFamily="34" charset="0"/>
                <a:cs typeface="Calibri" panose="020F0502020204030204" pitchFamily="34" charset="0"/>
              </a:rPr>
              <a:t>“Robot Talk” </a:t>
            </a:r>
            <a:endParaRPr lang="en-GB" sz="4800" dirty="0">
              <a:latin typeface="Calibri" panose="020F0502020204030204" pitchFamily="34" charset="0"/>
              <a:cs typeface="Calibri" panose="020F0502020204030204" pitchFamily="34" charset="0"/>
            </a:endParaRPr>
          </a:p>
        </p:txBody>
      </p:sp>
      <p:sp>
        <p:nvSpPr>
          <p:cNvPr id="16" name="TextBox 15"/>
          <p:cNvSpPr txBox="1"/>
          <p:nvPr/>
        </p:nvSpPr>
        <p:spPr>
          <a:xfrm>
            <a:off x="717675" y="4076312"/>
            <a:ext cx="3994025" cy="830997"/>
          </a:xfrm>
          <a:prstGeom prst="rect">
            <a:avLst/>
          </a:prstGeom>
          <a:noFill/>
        </p:spPr>
        <p:txBody>
          <a:bodyPr wrap="square" rtlCol="0">
            <a:spAutoFit/>
          </a:bodyPr>
          <a:lstStyle/>
          <a:p>
            <a:r>
              <a:rPr lang="en-GB" sz="4800" dirty="0" smtClean="0">
                <a:latin typeface="Calibri" panose="020F0502020204030204" pitchFamily="34" charset="0"/>
                <a:cs typeface="Calibri" panose="020F0502020204030204" pitchFamily="34" charset="0"/>
              </a:rPr>
              <a:t>Blending  </a:t>
            </a:r>
            <a:endParaRPr lang="en-GB" sz="4800" dirty="0">
              <a:latin typeface="Calibri" panose="020F0502020204030204" pitchFamily="34" charset="0"/>
              <a:cs typeface="Calibri" panose="020F0502020204030204" pitchFamily="34" charset="0"/>
            </a:endParaRPr>
          </a:p>
        </p:txBody>
      </p:sp>
      <p:sp>
        <p:nvSpPr>
          <p:cNvPr id="17" name="TextBox 16"/>
          <p:cNvSpPr txBox="1"/>
          <p:nvPr/>
        </p:nvSpPr>
        <p:spPr>
          <a:xfrm>
            <a:off x="717675" y="5077704"/>
            <a:ext cx="7507705" cy="830997"/>
          </a:xfrm>
          <a:prstGeom prst="rect">
            <a:avLst/>
          </a:prstGeom>
          <a:noFill/>
        </p:spPr>
        <p:txBody>
          <a:bodyPr wrap="square" rtlCol="0">
            <a:spAutoFit/>
          </a:bodyPr>
          <a:lstStyle/>
          <a:p>
            <a:r>
              <a:rPr lang="en-GB" sz="4800" dirty="0" smtClean="0">
                <a:latin typeface="Calibri" panose="020F0502020204030204" pitchFamily="34" charset="0"/>
                <a:cs typeface="Calibri" panose="020F0502020204030204" pitchFamily="34" charset="0"/>
              </a:rPr>
              <a:t>Segmenting  </a:t>
            </a:r>
            <a:endParaRPr lang="en-GB" sz="4800" dirty="0">
              <a:latin typeface="Calibri" panose="020F0502020204030204" pitchFamily="34" charset="0"/>
              <a:cs typeface="Calibri" panose="020F0502020204030204" pitchFamily="34" charset="0"/>
            </a:endParaRPr>
          </a:p>
        </p:txBody>
      </p:sp>
      <p:sp>
        <p:nvSpPr>
          <p:cNvPr id="20" name="TextBox 19"/>
          <p:cNvSpPr txBox="1"/>
          <p:nvPr/>
        </p:nvSpPr>
        <p:spPr>
          <a:xfrm>
            <a:off x="471020" y="414970"/>
            <a:ext cx="9670374" cy="769441"/>
          </a:xfrm>
          <a:prstGeom prst="rect">
            <a:avLst/>
          </a:prstGeom>
          <a:noFill/>
        </p:spPr>
        <p:txBody>
          <a:bodyPr wrap="square" rtlCol="0">
            <a:spAutoFit/>
          </a:bodyPr>
          <a:lstStyle/>
          <a:p>
            <a:r>
              <a:rPr lang="en-GB" sz="4400" u="sng" dirty="0" smtClean="0">
                <a:solidFill>
                  <a:schemeClr val="accent2"/>
                </a:solidFill>
                <a:latin typeface="Calibri" panose="020F0502020204030204" pitchFamily="34" charset="0"/>
                <a:cs typeface="Calibri" panose="020F0502020204030204" pitchFamily="34" charset="0"/>
              </a:rPr>
              <a:t>Some other terms you might hear…. </a:t>
            </a:r>
            <a:endParaRPr lang="en-GB" sz="4400" u="sng" dirty="0">
              <a:solidFill>
                <a:schemeClr val="accent2"/>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4021137" y="1709734"/>
            <a:ext cx="1152525" cy="781050"/>
          </a:xfrm>
          <a:prstGeom prst="rect">
            <a:avLst/>
          </a:prstGeom>
        </p:spPr>
      </p:pic>
      <p:pic>
        <p:nvPicPr>
          <p:cNvPr id="4" name="Picture 3"/>
          <p:cNvPicPr>
            <a:picLocks noChangeAspect="1"/>
          </p:cNvPicPr>
          <p:nvPr/>
        </p:nvPicPr>
        <p:blipFill>
          <a:blip r:embed="rId4"/>
          <a:stretch>
            <a:fillRect/>
          </a:stretch>
        </p:blipFill>
        <p:spPr>
          <a:xfrm>
            <a:off x="3249363" y="4097867"/>
            <a:ext cx="1133475" cy="752475"/>
          </a:xfrm>
          <a:prstGeom prst="rect">
            <a:avLst/>
          </a:prstGeom>
        </p:spPr>
      </p:pic>
      <p:pic>
        <p:nvPicPr>
          <p:cNvPr id="5" name="Picture 4"/>
          <p:cNvPicPr>
            <a:picLocks noChangeAspect="1"/>
          </p:cNvPicPr>
          <p:nvPr/>
        </p:nvPicPr>
        <p:blipFill>
          <a:blip r:embed="rId5"/>
          <a:stretch>
            <a:fillRect/>
          </a:stretch>
        </p:blipFill>
        <p:spPr>
          <a:xfrm>
            <a:off x="4444517" y="3749496"/>
            <a:ext cx="1695450" cy="1400175"/>
          </a:xfrm>
          <a:prstGeom prst="rect">
            <a:avLst/>
          </a:prstGeom>
        </p:spPr>
      </p:pic>
      <p:pic>
        <p:nvPicPr>
          <p:cNvPr id="6" name="Picture 5"/>
          <p:cNvPicPr>
            <a:picLocks noChangeAspect="1"/>
          </p:cNvPicPr>
          <p:nvPr/>
        </p:nvPicPr>
        <p:blipFill>
          <a:blip r:embed="rId6"/>
          <a:stretch>
            <a:fillRect/>
          </a:stretch>
        </p:blipFill>
        <p:spPr>
          <a:xfrm>
            <a:off x="3900969" y="5223933"/>
            <a:ext cx="6553200" cy="733425"/>
          </a:xfrm>
          <a:prstGeom prst="rect">
            <a:avLst/>
          </a:prstGeom>
        </p:spPr>
      </p:pic>
      <p:pic>
        <p:nvPicPr>
          <p:cNvPr id="7" name="Picture 6"/>
          <p:cNvPicPr>
            <a:picLocks noChangeAspect="1"/>
          </p:cNvPicPr>
          <p:nvPr/>
        </p:nvPicPr>
        <p:blipFill>
          <a:blip r:embed="rId7"/>
          <a:stretch>
            <a:fillRect/>
          </a:stretch>
        </p:blipFill>
        <p:spPr>
          <a:xfrm>
            <a:off x="8626369" y="2073648"/>
            <a:ext cx="1943100" cy="1724025"/>
          </a:xfrm>
          <a:prstGeom prst="rect">
            <a:avLst/>
          </a:prstGeom>
        </p:spPr>
      </p:pic>
    </p:spTree>
    <p:extLst>
      <p:ext uri="{BB962C8B-B14F-4D97-AF65-F5344CB8AC3E}">
        <p14:creationId xmlns:p14="http://schemas.microsoft.com/office/powerpoint/2010/main" val="3148451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3" name="MfMaY2p7bTw"/>
          <p:cNvPicPr>
            <a:picLocks noRot="1" noChangeAspect="1"/>
          </p:cNvPicPr>
          <p:nvPr>
            <a:videoFile r:link="rId1"/>
          </p:nvPr>
        </p:nvPicPr>
        <p:blipFill>
          <a:blip r:embed="rId4"/>
          <a:stretch>
            <a:fillRect/>
          </a:stretch>
        </p:blipFill>
        <p:spPr>
          <a:xfrm>
            <a:off x="485245" y="1338792"/>
            <a:ext cx="8003822" cy="4502150"/>
          </a:xfrm>
          <a:prstGeom prst="rect">
            <a:avLst/>
          </a:prstGeom>
        </p:spPr>
      </p:pic>
    </p:spTree>
    <p:extLst>
      <p:ext uri="{BB962C8B-B14F-4D97-AF65-F5344CB8AC3E}">
        <p14:creationId xmlns:p14="http://schemas.microsoft.com/office/powerpoint/2010/main" val="42932867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962" y="313509"/>
            <a:ext cx="8841040" cy="1616891"/>
          </a:xfrm>
        </p:spPr>
        <p:txBody>
          <a:bodyPr/>
          <a:lstStyle/>
          <a:p>
            <a:r>
              <a:rPr lang="en-GB" dirty="0" smtClean="0"/>
              <a:t>Reading in Reception </a:t>
            </a:r>
            <a:endParaRPr lang="en-GB" dirty="0"/>
          </a:p>
        </p:txBody>
      </p:sp>
      <p:graphicFrame>
        <p:nvGraphicFramePr>
          <p:cNvPr id="5" name="Diagram 4"/>
          <p:cNvGraphicFramePr/>
          <p:nvPr>
            <p:extLst>
              <p:ext uri="{D42A27DB-BD31-4B8C-83A1-F6EECF244321}">
                <p14:modId xmlns:p14="http://schemas.microsoft.com/office/powerpoint/2010/main" val="1397522440"/>
              </p:ext>
            </p:extLst>
          </p:nvPr>
        </p:nvGraphicFramePr>
        <p:xfrm>
          <a:off x="263145" y="648147"/>
          <a:ext cx="1057439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26223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Reading Books</a:t>
            </a:r>
            <a:endParaRPr lang="en-GB" dirty="0"/>
          </a:p>
        </p:txBody>
      </p:sp>
      <p:sp>
        <p:nvSpPr>
          <p:cNvPr id="3" name="Text Placeholder 2"/>
          <p:cNvSpPr>
            <a:spLocks noGrp="1"/>
          </p:cNvSpPr>
          <p:nvPr>
            <p:ph type="body" idx="1"/>
          </p:nvPr>
        </p:nvSpPr>
        <p:spPr>
          <a:xfrm>
            <a:off x="677334" y="2540000"/>
            <a:ext cx="8596668" cy="3880773"/>
          </a:xfrm>
        </p:spPr>
        <p:txBody>
          <a:bodyPr/>
          <a:lstStyle/>
          <a:p>
            <a:r>
              <a:rPr lang="en-GB" sz="2400" dirty="0" smtClean="0">
                <a:latin typeface="Calibri" panose="020F0502020204030204" pitchFamily="34" charset="0"/>
                <a:cs typeface="Calibri" panose="020F0502020204030204" pitchFamily="34" charset="0"/>
              </a:rPr>
              <a:t>Children are assessed regularly so that teachers can match their current level of understanding to the appropriate book</a:t>
            </a:r>
          </a:p>
          <a:p>
            <a:r>
              <a:rPr lang="en-GB" sz="2400" dirty="0" smtClean="0">
                <a:latin typeface="Calibri" panose="020F0502020204030204" pitchFamily="34" charset="0"/>
                <a:cs typeface="Calibri" panose="020F0502020204030204" pitchFamily="34" charset="0"/>
              </a:rPr>
              <a:t>Children keep the same book throughout the week to ensure fluency, prosody and comprehension skills.</a:t>
            </a:r>
          </a:p>
          <a:p>
            <a:r>
              <a:rPr lang="en-GB" sz="2400" dirty="0" smtClean="0">
                <a:latin typeface="Calibri" panose="020F0502020204030204" pitchFamily="34" charset="0"/>
                <a:cs typeface="Calibri" panose="020F0502020204030204" pitchFamily="34" charset="0"/>
              </a:rPr>
              <a:t>Children should be able to read the book with 90% fluency. This encourages confidence alongside wider reading skills. </a:t>
            </a:r>
          </a:p>
          <a:p>
            <a:r>
              <a:rPr lang="en-GB" sz="2400" i="1" dirty="0" smtClean="0">
                <a:latin typeface="Calibri" panose="020F0502020204030204" pitchFamily="34" charset="0"/>
                <a:cs typeface="Calibri" panose="020F0502020204030204" pitchFamily="34" charset="0"/>
              </a:rPr>
              <a:t>In most texts on the inside front or back cover there are </a:t>
            </a:r>
            <a:r>
              <a:rPr lang="en-GB" sz="2400" i="1" dirty="0" err="1" smtClean="0">
                <a:latin typeface="Calibri" panose="020F0502020204030204" pitchFamily="34" charset="0"/>
                <a:cs typeface="Calibri" panose="020F0502020204030204" pitchFamily="34" charset="0"/>
              </a:rPr>
              <a:t>idas</a:t>
            </a:r>
            <a:r>
              <a:rPr lang="en-GB" sz="2400" i="1" dirty="0" smtClean="0">
                <a:latin typeface="Calibri" panose="020F0502020204030204" pitchFamily="34" charset="0"/>
                <a:cs typeface="Calibri" panose="020F0502020204030204" pitchFamily="34" charset="0"/>
              </a:rPr>
              <a:t> of ways you can support your children .</a:t>
            </a:r>
            <a:endParaRPr lang="en-GB" sz="2400" i="1"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stretch>
            <a:fillRect/>
          </a:stretch>
        </p:blipFill>
        <p:spPr>
          <a:xfrm>
            <a:off x="7188200" y="0"/>
            <a:ext cx="3974242" cy="2376489"/>
          </a:xfrm>
          <a:prstGeom prst="rect">
            <a:avLst/>
          </a:prstGeom>
        </p:spPr>
      </p:pic>
    </p:spTree>
    <p:extLst>
      <p:ext uri="{BB962C8B-B14F-4D97-AF65-F5344CB8AC3E}">
        <p14:creationId xmlns:p14="http://schemas.microsoft.com/office/powerpoint/2010/main" val="2970549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466D2-4651-F3D2-01E2-5E9A15681182}"/>
              </a:ext>
            </a:extLst>
          </p:cNvPr>
          <p:cNvSpPr>
            <a:spLocks noGrp="1"/>
          </p:cNvSpPr>
          <p:nvPr>
            <p:ph type="title"/>
          </p:nvPr>
        </p:nvSpPr>
        <p:spPr>
          <a:xfrm>
            <a:off x="276224" y="234949"/>
            <a:ext cx="5581651" cy="1231901"/>
          </a:xfrm>
        </p:spPr>
        <p:txBody>
          <a:bodyPr>
            <a:normAutofit/>
          </a:bodyPr>
          <a:lstStyle/>
          <a:p>
            <a:r>
              <a:rPr lang="en-GB" b="1" u="sng" dirty="0"/>
              <a:t>What is fluency and why is it important? </a:t>
            </a:r>
          </a:p>
        </p:txBody>
      </p:sp>
      <p:sp>
        <p:nvSpPr>
          <p:cNvPr id="3" name="Content Placeholder 2">
            <a:extLst>
              <a:ext uri="{FF2B5EF4-FFF2-40B4-BE49-F238E27FC236}">
                <a16:creationId xmlns:a16="http://schemas.microsoft.com/office/drawing/2014/main" id="{E8506FA2-3285-3DEB-DA85-6332E878CB64}"/>
              </a:ext>
            </a:extLst>
          </p:cNvPr>
          <p:cNvSpPr>
            <a:spLocks noGrp="1"/>
          </p:cNvSpPr>
          <p:nvPr>
            <p:ph idx="1"/>
          </p:nvPr>
        </p:nvSpPr>
        <p:spPr>
          <a:xfrm>
            <a:off x="276224" y="1617663"/>
            <a:ext cx="5695952" cy="5005388"/>
          </a:xfrm>
        </p:spPr>
        <p:txBody>
          <a:bodyPr>
            <a:normAutofit/>
          </a:bodyPr>
          <a:lstStyle/>
          <a:p>
            <a:r>
              <a:rPr lang="en-GB" b="0" i="0" dirty="0">
                <a:solidFill>
                  <a:srgbClr val="263238"/>
                </a:solidFill>
                <a:effectLst/>
              </a:rPr>
              <a:t>Fluent reading supports reading comprehension. When pupils read fluently, their cognitive resources can be redirected from focusing on decoding and onto comprehending the text. For this reason, fluency is sometimes described as a bridge from word recognition to comprehension.</a:t>
            </a:r>
          </a:p>
          <a:p>
            <a:r>
              <a:rPr lang="en-GB" dirty="0">
                <a:solidFill>
                  <a:srgbClr val="263238"/>
                </a:solidFill>
              </a:rPr>
              <a:t>Basically, if the brain’s processing power isn’t being used up by working out how to read a word, it can concentrate on understanding and enjoying the text. </a:t>
            </a:r>
            <a:endParaRPr lang="en-GB" dirty="0"/>
          </a:p>
        </p:txBody>
      </p:sp>
      <p:pic>
        <p:nvPicPr>
          <p:cNvPr id="8196" name="Picture 4" descr="Fluency with Text | National Center on Improving Literacy">
            <a:extLst>
              <a:ext uri="{FF2B5EF4-FFF2-40B4-BE49-F238E27FC236}">
                <a16:creationId xmlns:a16="http://schemas.microsoft.com/office/drawing/2014/main" id="{6F7A3151-6DD4-A413-E290-A532B2A3543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4445"/>
          <a:stretch/>
        </p:blipFill>
        <p:spPr bwMode="auto">
          <a:xfrm>
            <a:off x="6096000" y="495300"/>
            <a:ext cx="5984875"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061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466D2-4651-F3D2-01E2-5E9A15681182}"/>
              </a:ext>
            </a:extLst>
          </p:cNvPr>
          <p:cNvSpPr>
            <a:spLocks noGrp="1"/>
          </p:cNvSpPr>
          <p:nvPr>
            <p:ph type="title"/>
          </p:nvPr>
        </p:nvSpPr>
        <p:spPr>
          <a:xfrm>
            <a:off x="838200" y="358774"/>
            <a:ext cx="10515600" cy="644525"/>
          </a:xfrm>
        </p:spPr>
        <p:txBody>
          <a:bodyPr>
            <a:normAutofit/>
          </a:bodyPr>
          <a:lstStyle/>
          <a:p>
            <a:r>
              <a:rPr lang="en-GB" b="1" u="sng" dirty="0"/>
              <a:t>What is fluency and why is it important? </a:t>
            </a:r>
          </a:p>
        </p:txBody>
      </p:sp>
      <p:sp>
        <p:nvSpPr>
          <p:cNvPr id="3" name="Content Placeholder 2">
            <a:extLst>
              <a:ext uri="{FF2B5EF4-FFF2-40B4-BE49-F238E27FC236}">
                <a16:creationId xmlns:a16="http://schemas.microsoft.com/office/drawing/2014/main" id="{E8506FA2-3285-3DEB-DA85-6332E878CB64}"/>
              </a:ext>
            </a:extLst>
          </p:cNvPr>
          <p:cNvSpPr>
            <a:spLocks noGrp="1"/>
          </p:cNvSpPr>
          <p:nvPr>
            <p:ph idx="1"/>
          </p:nvPr>
        </p:nvSpPr>
        <p:spPr>
          <a:xfrm>
            <a:off x="838200" y="1314450"/>
            <a:ext cx="5105401" cy="5005388"/>
          </a:xfrm>
        </p:spPr>
        <p:txBody>
          <a:bodyPr/>
          <a:lstStyle/>
          <a:p>
            <a:r>
              <a:rPr lang="en-GB" dirty="0"/>
              <a:t>For a child to be fluent, phonic knowledge is important. </a:t>
            </a:r>
          </a:p>
          <a:p>
            <a:r>
              <a:rPr lang="en-GB" dirty="0"/>
              <a:t>When a child is fluent, we can focus on understanding and comprehension. </a:t>
            </a:r>
          </a:p>
          <a:p>
            <a:r>
              <a:rPr lang="en-GB" dirty="0"/>
              <a:t>When comprehension is secure, the child will enjoy what they read. </a:t>
            </a:r>
          </a:p>
          <a:p>
            <a:endParaRPr lang="en-GB" dirty="0"/>
          </a:p>
          <a:p>
            <a:r>
              <a:rPr lang="en-GB" dirty="0"/>
              <a:t>Secure phonics and fluency all reduce cognitive load. </a:t>
            </a:r>
          </a:p>
        </p:txBody>
      </p:sp>
      <p:pic>
        <p:nvPicPr>
          <p:cNvPr id="8194" name="Picture 2" descr="How does Cognitive Load Theory Relate to the Teaching of Reading? – Little  Miss DHT thinks about…">
            <a:extLst>
              <a:ext uri="{FF2B5EF4-FFF2-40B4-BE49-F238E27FC236}">
                <a16:creationId xmlns:a16="http://schemas.microsoft.com/office/drawing/2014/main" id="{450D8C41-934A-2D5B-B675-D2E3AA0535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60" r="2508" b="27763"/>
          <a:stretch/>
        </p:blipFill>
        <p:spPr bwMode="auto">
          <a:xfrm>
            <a:off x="6096000" y="2204290"/>
            <a:ext cx="5695950" cy="3225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489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A9C1-31A8-BE62-5A5D-A46708EB7BCB}"/>
              </a:ext>
            </a:extLst>
          </p:cNvPr>
          <p:cNvSpPr>
            <a:spLocks noGrp="1"/>
          </p:cNvSpPr>
          <p:nvPr>
            <p:ph type="title"/>
          </p:nvPr>
        </p:nvSpPr>
        <p:spPr/>
        <p:txBody>
          <a:bodyPr/>
          <a:lstStyle/>
          <a:p>
            <a:r>
              <a:rPr lang="en-GB" b="1" u="sng" dirty="0"/>
              <a:t>Three ways you can help build fluency at home…</a:t>
            </a:r>
          </a:p>
        </p:txBody>
      </p:sp>
      <p:sp>
        <p:nvSpPr>
          <p:cNvPr id="3" name="Content Placeholder 2">
            <a:extLst>
              <a:ext uri="{FF2B5EF4-FFF2-40B4-BE49-F238E27FC236}">
                <a16:creationId xmlns:a16="http://schemas.microsoft.com/office/drawing/2014/main" id="{55F4BC41-9E0E-7037-9FBF-58E329C681BF}"/>
              </a:ext>
            </a:extLst>
          </p:cNvPr>
          <p:cNvSpPr>
            <a:spLocks noGrp="1"/>
          </p:cNvSpPr>
          <p:nvPr>
            <p:ph idx="1"/>
          </p:nvPr>
        </p:nvSpPr>
        <p:spPr>
          <a:xfrm>
            <a:off x="838200" y="1978025"/>
            <a:ext cx="10515600" cy="4351338"/>
          </a:xfrm>
        </p:spPr>
        <p:txBody>
          <a:bodyPr/>
          <a:lstStyle/>
          <a:p>
            <a:pPr marL="514350" indent="-514350">
              <a:buAutoNum type="arabicPeriod"/>
            </a:pPr>
            <a:r>
              <a:rPr lang="en-GB" b="1" dirty="0"/>
              <a:t>Read and follow </a:t>
            </a:r>
            <a:r>
              <a:rPr lang="en-GB" dirty="0"/>
              <a:t>– the adult reads the text and the child follows along with their finger. This helps the child with word recognition and models to them how they should read with fluency.</a:t>
            </a:r>
          </a:p>
          <a:p>
            <a:pPr marL="514350" indent="-514350">
              <a:buAutoNum type="arabicPeriod"/>
            </a:pPr>
            <a:r>
              <a:rPr lang="en-GB" b="1" dirty="0"/>
              <a:t>My turn, your turn </a:t>
            </a:r>
            <a:r>
              <a:rPr lang="en-GB" dirty="0"/>
              <a:t>– take turns reading a page or a paragraph. Here you are modelling how to read with fluency, flow and expression. </a:t>
            </a:r>
          </a:p>
          <a:p>
            <a:pPr marL="514350" indent="-514350">
              <a:buAutoNum type="arabicPeriod"/>
            </a:pPr>
            <a:r>
              <a:rPr lang="en-GB" b="1" dirty="0"/>
              <a:t>Echo Reading </a:t>
            </a:r>
            <a:r>
              <a:rPr lang="en-GB" dirty="0"/>
              <a:t>– as you read, the child copies. It is important here to pace yourself and read at a rate that your child can keep up with. </a:t>
            </a:r>
          </a:p>
          <a:p>
            <a:pPr marL="514350" indent="-514350">
              <a:buAutoNum type="arabicPeriod"/>
            </a:pPr>
            <a:endParaRPr lang="en-GB" dirty="0"/>
          </a:p>
          <a:p>
            <a:pPr marL="0" indent="0">
              <a:buNone/>
            </a:pPr>
            <a:r>
              <a:rPr lang="en-GB" dirty="0"/>
              <a:t>Let’s have a go!</a:t>
            </a:r>
          </a:p>
          <a:p>
            <a:endParaRPr lang="en-GB" dirty="0"/>
          </a:p>
        </p:txBody>
      </p:sp>
    </p:spTree>
    <p:extLst>
      <p:ext uri="{BB962C8B-B14F-4D97-AF65-F5344CB8AC3E}">
        <p14:creationId xmlns:p14="http://schemas.microsoft.com/office/powerpoint/2010/main" val="2443700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266" y="328092"/>
            <a:ext cx="8596668" cy="1320800"/>
          </a:xfrm>
        </p:spPr>
        <p:txBody>
          <a:bodyPr/>
          <a:lstStyle/>
          <a:p>
            <a:r>
              <a:rPr lang="en-GB" dirty="0" smtClean="0">
                <a:solidFill>
                  <a:schemeClr val="accent2"/>
                </a:solidFill>
              </a:rPr>
              <a:t>Reading Comprehension</a:t>
            </a:r>
            <a:endParaRPr lang="en-GB" dirty="0">
              <a:solidFill>
                <a:schemeClr val="accent2"/>
              </a:solidFill>
            </a:endParaRPr>
          </a:p>
        </p:txBody>
      </p:sp>
      <p:pic>
        <p:nvPicPr>
          <p:cNvPr id="4" name="Picture 3"/>
          <p:cNvPicPr>
            <a:picLocks noChangeAspect="1"/>
          </p:cNvPicPr>
          <p:nvPr/>
        </p:nvPicPr>
        <p:blipFill>
          <a:blip r:embed="rId3"/>
          <a:stretch>
            <a:fillRect/>
          </a:stretch>
        </p:blipFill>
        <p:spPr>
          <a:xfrm>
            <a:off x="0" y="1422525"/>
            <a:ext cx="6686513" cy="3566140"/>
          </a:xfrm>
          <a:prstGeom prst="rect">
            <a:avLst/>
          </a:prstGeom>
        </p:spPr>
      </p:pic>
      <p:pic>
        <p:nvPicPr>
          <p:cNvPr id="3" name="Picture 2"/>
          <p:cNvPicPr>
            <a:picLocks noChangeAspect="1"/>
          </p:cNvPicPr>
          <p:nvPr/>
        </p:nvPicPr>
        <p:blipFill>
          <a:blip r:embed="rId4"/>
          <a:stretch>
            <a:fillRect/>
          </a:stretch>
        </p:blipFill>
        <p:spPr>
          <a:xfrm>
            <a:off x="6857999" y="988492"/>
            <a:ext cx="5534744" cy="4000173"/>
          </a:xfrm>
          <a:prstGeom prst="rect">
            <a:avLst/>
          </a:prstGeom>
        </p:spPr>
      </p:pic>
    </p:spTree>
    <p:extLst>
      <p:ext uri="{BB962C8B-B14F-4D97-AF65-F5344CB8AC3E}">
        <p14:creationId xmlns:p14="http://schemas.microsoft.com/office/powerpoint/2010/main" val="3300909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39150" y="787740"/>
            <a:ext cx="5348418" cy="5355876"/>
          </a:xfrm>
          <a:prstGeom prst="rect">
            <a:avLst/>
          </a:prstGeom>
        </p:spPr>
      </p:pic>
      <p:sp>
        <p:nvSpPr>
          <p:cNvPr id="6" name="Rectangle 5"/>
          <p:cNvSpPr/>
          <p:nvPr/>
        </p:nvSpPr>
        <p:spPr>
          <a:xfrm>
            <a:off x="53747" y="141409"/>
            <a:ext cx="8848897" cy="646331"/>
          </a:xfrm>
          <a:prstGeom prst="rect">
            <a:avLst/>
          </a:prstGeom>
        </p:spPr>
        <p:txBody>
          <a:bodyPr wrap="none">
            <a:spAutoFit/>
          </a:bodyPr>
          <a:lstStyle/>
          <a:p>
            <a:r>
              <a:rPr lang="en-GB" sz="3600" kern="0" dirty="0" smtClean="0">
                <a:solidFill>
                  <a:srgbClr val="90C226"/>
                </a:solidFill>
                <a:latin typeface="Trebuchet MS"/>
                <a:sym typeface="Trebuchet MS"/>
              </a:rPr>
              <a:t>How can you support your child at home? </a:t>
            </a:r>
            <a:endParaRPr lang="en-GB" dirty="0"/>
          </a:p>
        </p:txBody>
      </p:sp>
      <p:sp>
        <p:nvSpPr>
          <p:cNvPr id="8" name="Rectangle 7"/>
          <p:cNvSpPr/>
          <p:nvPr/>
        </p:nvSpPr>
        <p:spPr>
          <a:xfrm>
            <a:off x="539150" y="6481004"/>
            <a:ext cx="3870618" cy="376996"/>
          </a:xfrm>
          <a:prstGeom prst="rect">
            <a:avLst/>
          </a:prstGeom>
        </p:spPr>
        <p:txBody>
          <a:bodyPr wrap="square">
            <a:spAutoFit/>
          </a:bodyPr>
          <a:lstStyle/>
          <a:p>
            <a:r>
              <a:rPr lang="en-GB" dirty="0">
                <a:solidFill>
                  <a:srgbClr val="FFFFFF"/>
                </a:solidFill>
                <a:latin typeface="YouTube Noto"/>
                <a:hlinkClick r:id="rId4"/>
              </a:rPr>
              <a:t>https://youtu.be/sKFdKs_2wJY</a:t>
            </a:r>
            <a:endParaRPr lang="en-GB" dirty="0"/>
          </a:p>
        </p:txBody>
      </p:sp>
      <p:pic>
        <p:nvPicPr>
          <p:cNvPr id="2" name="Picture 1"/>
          <p:cNvPicPr>
            <a:picLocks noChangeAspect="1"/>
          </p:cNvPicPr>
          <p:nvPr/>
        </p:nvPicPr>
        <p:blipFill>
          <a:blip r:embed="rId5"/>
          <a:stretch>
            <a:fillRect/>
          </a:stretch>
        </p:blipFill>
        <p:spPr>
          <a:xfrm>
            <a:off x="5887568" y="587310"/>
            <a:ext cx="5556306" cy="5556306"/>
          </a:xfrm>
          <a:prstGeom prst="rect">
            <a:avLst/>
          </a:prstGeom>
        </p:spPr>
      </p:pic>
    </p:spTree>
    <p:extLst>
      <p:ext uri="{BB962C8B-B14F-4D97-AF65-F5344CB8AC3E}">
        <p14:creationId xmlns:p14="http://schemas.microsoft.com/office/powerpoint/2010/main" val="38043449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18455" y="-179615"/>
            <a:ext cx="8033659" cy="6782261"/>
          </a:xfrm>
          <a:prstGeom prst="rect">
            <a:avLst/>
          </a:prstGeom>
        </p:spPr>
      </p:pic>
    </p:spTree>
    <p:extLst>
      <p:ext uri="{BB962C8B-B14F-4D97-AF65-F5344CB8AC3E}">
        <p14:creationId xmlns:p14="http://schemas.microsoft.com/office/powerpoint/2010/main" val="32571188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800" u="sng" dirty="0" smtClean="0">
                <a:solidFill>
                  <a:schemeClr val="tx1"/>
                </a:solidFill>
                <a:latin typeface="Calibri" panose="020F0502020204030204" pitchFamily="34" charset="0"/>
                <a:cs typeface="Calibri" panose="020F0502020204030204" pitchFamily="34" charset="0"/>
              </a:rPr>
              <a:t>Importance of Pronunciation</a:t>
            </a:r>
            <a:endParaRPr lang="en-GB" sz="4800" u="sng" dirty="0">
              <a:solidFill>
                <a:schemeClr val="tx1"/>
              </a:solidFill>
              <a:latin typeface="Calibri" panose="020F0502020204030204" pitchFamily="34" charset="0"/>
              <a:cs typeface="Calibri" panose="020F0502020204030204" pitchFamily="34" charset="0"/>
            </a:endParaRPr>
          </a:p>
        </p:txBody>
      </p:sp>
      <p:sp>
        <p:nvSpPr>
          <p:cNvPr id="3" name="Text Placeholder 2"/>
          <p:cNvSpPr>
            <a:spLocks noGrp="1"/>
          </p:cNvSpPr>
          <p:nvPr>
            <p:ph type="body" idx="1"/>
          </p:nvPr>
        </p:nvSpPr>
        <p:spPr>
          <a:xfrm>
            <a:off x="677334" y="1589089"/>
            <a:ext cx="5228166" cy="3821111"/>
          </a:xfrm>
        </p:spPr>
        <p:txBody>
          <a:bodyPr/>
          <a:lstStyle/>
          <a:p>
            <a:r>
              <a:rPr lang="en-GB" sz="2800" dirty="0">
                <a:latin typeface="Calibri" panose="020F0502020204030204" pitchFamily="34" charset="0"/>
                <a:cs typeface="Calibri" panose="020F0502020204030204" pitchFamily="34" charset="0"/>
              </a:rPr>
              <a:t>We must use pure sounds when we are pronouncing the sounds and supporting children in reading words. If we mispronounce these sounds we will make reading harder for our children</a:t>
            </a:r>
            <a:r>
              <a:rPr lang="en-GB" sz="2800" dirty="0" smtClean="0">
                <a:latin typeface="Calibri" panose="020F0502020204030204" pitchFamily="34" charset="0"/>
                <a:cs typeface="Calibri" panose="020F0502020204030204" pitchFamily="34" charset="0"/>
              </a:rPr>
              <a:t>.</a:t>
            </a:r>
          </a:p>
        </p:txBody>
      </p:sp>
      <p:sp>
        <p:nvSpPr>
          <p:cNvPr id="5" name="Rectangle 4"/>
          <p:cNvSpPr/>
          <p:nvPr/>
        </p:nvSpPr>
        <p:spPr>
          <a:xfrm>
            <a:off x="1002520" y="5225534"/>
            <a:ext cx="5538760" cy="646331"/>
          </a:xfrm>
          <a:prstGeom prst="rect">
            <a:avLst/>
          </a:prstGeom>
        </p:spPr>
        <p:txBody>
          <a:bodyPr wrap="none">
            <a:spAutoFit/>
          </a:bodyPr>
          <a:lstStyle/>
          <a:p>
            <a:r>
              <a:rPr lang="en-GB" dirty="0">
                <a:hlinkClick r:id="rId3"/>
              </a:rPr>
              <a:t>https://</a:t>
            </a:r>
            <a:r>
              <a:rPr lang="en-GB" dirty="0" smtClean="0">
                <a:hlinkClick r:id="rId3"/>
              </a:rPr>
              <a:t>www.yout-ube.com/watch?v=nBFnAcXHOUQ</a:t>
            </a:r>
            <a:endParaRPr lang="en-GB" dirty="0" smtClean="0"/>
          </a:p>
          <a:p>
            <a:endParaRPr lang="en-GB" dirty="0"/>
          </a:p>
        </p:txBody>
      </p:sp>
    </p:spTree>
    <p:extLst>
      <p:ext uri="{BB962C8B-B14F-4D97-AF65-F5344CB8AC3E}">
        <p14:creationId xmlns:p14="http://schemas.microsoft.com/office/powerpoint/2010/main" val="2381290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8" name="Title 1"/>
          <p:cNvSpPr txBox="1">
            <a:spLocks/>
          </p:cNvSpPr>
          <p:nvPr/>
        </p:nvSpPr>
        <p:spPr>
          <a:xfrm>
            <a:off x="108308" y="4114853"/>
            <a:ext cx="9615714" cy="16762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8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pPr marL="571500" indent="-571500">
              <a:buFont typeface="Wingdings" panose="05000000000000000000" pitchFamily="2" charset="2"/>
              <a:buChar char="Ø"/>
            </a:pPr>
            <a:r>
              <a:rPr lang="en-GB" kern="0" dirty="0">
                <a:solidFill>
                  <a:schemeClr val="tx1"/>
                </a:solidFill>
                <a:latin typeface="Calibri" panose="020F0502020204030204" pitchFamily="34" charset="0"/>
                <a:cs typeface="Calibri" panose="020F0502020204030204" pitchFamily="34" charset="0"/>
                <a:hlinkClick r:id="rId3"/>
              </a:rPr>
              <a:t>https://home.oxfordowl.co.uk/reading/reading-schemes-oxford-levels/essential-letters-and-sounds</a:t>
            </a:r>
            <a:r>
              <a:rPr lang="en-GB" kern="0" dirty="0" smtClean="0">
                <a:solidFill>
                  <a:schemeClr val="tx1"/>
                </a:solidFill>
                <a:latin typeface="Calibri" panose="020F0502020204030204" pitchFamily="34" charset="0"/>
                <a:cs typeface="Calibri" panose="020F0502020204030204" pitchFamily="34" charset="0"/>
                <a:hlinkClick r:id="rId3"/>
              </a:rPr>
              <a:t>/</a:t>
            </a:r>
            <a:r>
              <a:rPr lang="en-GB" kern="0" dirty="0" smtClean="0">
                <a:solidFill>
                  <a:schemeClr val="tx1"/>
                </a:solidFill>
                <a:latin typeface="Calibri" panose="020F0502020204030204" pitchFamily="34" charset="0"/>
                <a:cs typeface="Calibri" panose="020F0502020204030204" pitchFamily="34" charset="0"/>
              </a:rPr>
              <a:t> </a:t>
            </a:r>
            <a:endParaRPr lang="en-GB" kern="0" dirty="0">
              <a:solidFill>
                <a:schemeClr val="tx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4"/>
          <a:stretch>
            <a:fillRect/>
          </a:stretch>
        </p:blipFill>
        <p:spPr>
          <a:xfrm>
            <a:off x="16693" y="92996"/>
            <a:ext cx="9010524" cy="3588417"/>
          </a:xfrm>
          <a:prstGeom prst="rect">
            <a:avLst/>
          </a:prstGeom>
        </p:spPr>
      </p:pic>
      <p:pic>
        <p:nvPicPr>
          <p:cNvPr id="4" name="Picture 3"/>
          <p:cNvPicPr>
            <a:picLocks noChangeAspect="1"/>
          </p:cNvPicPr>
          <p:nvPr/>
        </p:nvPicPr>
        <p:blipFill>
          <a:blip r:embed="rId5"/>
          <a:stretch>
            <a:fillRect/>
          </a:stretch>
        </p:blipFill>
        <p:spPr>
          <a:xfrm>
            <a:off x="9091205" y="803785"/>
            <a:ext cx="2560922" cy="2560922"/>
          </a:xfrm>
          <a:prstGeom prst="rect">
            <a:avLst/>
          </a:prstGeom>
        </p:spPr>
      </p:pic>
    </p:spTree>
    <p:extLst>
      <p:ext uri="{BB962C8B-B14F-4D97-AF65-F5344CB8AC3E}">
        <p14:creationId xmlns:p14="http://schemas.microsoft.com/office/powerpoint/2010/main" val="789895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Resources to support learning at home. </a:t>
            </a:r>
            <a:endParaRPr lang="en-GB" dirty="0"/>
          </a:p>
        </p:txBody>
      </p:sp>
      <p:pic>
        <p:nvPicPr>
          <p:cNvPr id="4" name="Picture 3"/>
          <p:cNvPicPr>
            <a:picLocks noChangeAspect="1"/>
          </p:cNvPicPr>
          <p:nvPr/>
        </p:nvPicPr>
        <p:blipFill>
          <a:blip r:embed="rId2"/>
          <a:stretch>
            <a:fillRect/>
          </a:stretch>
        </p:blipFill>
        <p:spPr>
          <a:xfrm>
            <a:off x="3776103" y="4312334"/>
            <a:ext cx="2399130" cy="2399130"/>
          </a:xfrm>
          <a:prstGeom prst="rect">
            <a:avLst/>
          </a:prstGeom>
        </p:spPr>
      </p:pic>
      <p:pic>
        <p:nvPicPr>
          <p:cNvPr id="5" name="Picture 4"/>
          <p:cNvPicPr>
            <a:picLocks noChangeAspect="1"/>
          </p:cNvPicPr>
          <p:nvPr/>
        </p:nvPicPr>
        <p:blipFill>
          <a:blip r:embed="rId3"/>
          <a:stretch>
            <a:fillRect/>
          </a:stretch>
        </p:blipFill>
        <p:spPr>
          <a:xfrm>
            <a:off x="546706" y="1518559"/>
            <a:ext cx="9602938" cy="2563585"/>
          </a:xfrm>
          <a:prstGeom prst="rect">
            <a:avLst/>
          </a:prstGeom>
        </p:spPr>
      </p:pic>
      <p:sp>
        <p:nvSpPr>
          <p:cNvPr id="3" name="Text Placeholder 2"/>
          <p:cNvSpPr>
            <a:spLocks noGrp="1"/>
          </p:cNvSpPr>
          <p:nvPr>
            <p:ph type="body" idx="1"/>
          </p:nvPr>
        </p:nvSpPr>
        <p:spPr>
          <a:xfrm>
            <a:off x="677334" y="2160590"/>
            <a:ext cx="4498823" cy="1921554"/>
          </a:xfrm>
        </p:spPr>
        <p:txBody>
          <a:bodyPr/>
          <a:lstStyle/>
          <a:p>
            <a:endParaRPr lang="en-GB" dirty="0"/>
          </a:p>
        </p:txBody>
      </p:sp>
    </p:spTree>
    <p:extLst>
      <p:ext uri="{BB962C8B-B14F-4D97-AF65-F5344CB8AC3E}">
        <p14:creationId xmlns:p14="http://schemas.microsoft.com/office/powerpoint/2010/main" val="3874562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Welcome the V.I.Rs </a:t>
            </a:r>
            <a:br>
              <a:rPr lang="en-GB" dirty="0" smtClean="0"/>
            </a:br>
            <a:r>
              <a:rPr lang="en-GB" dirty="0" smtClean="0"/>
              <a:t>(The Very Important Readers)  </a:t>
            </a:r>
            <a:endParaRPr lang="en-GB" dirty="0"/>
          </a:p>
        </p:txBody>
      </p:sp>
      <p:sp>
        <p:nvSpPr>
          <p:cNvPr id="3" name="Text Placeholder 2"/>
          <p:cNvSpPr>
            <a:spLocks noGrp="1"/>
          </p:cNvSpPr>
          <p:nvPr>
            <p:ph type="body" idx="1"/>
          </p:nvPr>
        </p:nvSpPr>
        <p:spPr/>
        <p:txBody>
          <a:bodyPr/>
          <a:lstStyle/>
          <a:p>
            <a:r>
              <a:rPr lang="en-GB" sz="3600" dirty="0" smtClean="0"/>
              <a:t>Phonics Lesson </a:t>
            </a:r>
          </a:p>
          <a:p>
            <a:r>
              <a:rPr lang="en-GB" sz="3600" dirty="0" smtClean="0"/>
              <a:t>Word </a:t>
            </a:r>
            <a:r>
              <a:rPr lang="en-GB" sz="3600" dirty="0" smtClean="0"/>
              <a:t>Building </a:t>
            </a:r>
            <a:r>
              <a:rPr lang="en-GB" sz="3600" dirty="0" smtClean="0"/>
              <a:t>Game</a:t>
            </a:r>
          </a:p>
          <a:p>
            <a:r>
              <a:rPr lang="en-GB" sz="3600" dirty="0" smtClean="0"/>
              <a:t>Harder to Read and Spell Word Game</a:t>
            </a:r>
            <a:endParaRPr lang="en-GB" sz="3600" dirty="0" smtClean="0"/>
          </a:p>
          <a:p>
            <a:r>
              <a:rPr lang="en-GB" sz="3600" dirty="0" smtClean="0"/>
              <a:t>Story Time </a:t>
            </a:r>
            <a:endParaRPr lang="en-GB" sz="3600" dirty="0"/>
          </a:p>
        </p:txBody>
      </p:sp>
    </p:spTree>
    <p:extLst>
      <p:ext uri="{BB962C8B-B14F-4D97-AF65-F5344CB8AC3E}">
        <p14:creationId xmlns:p14="http://schemas.microsoft.com/office/powerpoint/2010/main" val="3875634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ED8EE5FF10714986DB6849D875AE1E" ma:contentTypeVersion="2" ma:contentTypeDescription="Create a new document." ma:contentTypeScope="" ma:versionID="da09e670b3e263fe49530f2e5ddee094">
  <xsd:schema xmlns:xsd="http://www.w3.org/2001/XMLSchema" xmlns:xs="http://www.w3.org/2001/XMLSchema" xmlns:p="http://schemas.microsoft.com/office/2006/metadata/properties" xmlns:ns2="e34675ea-799a-4567-b5a3-57c2b2e1d205" targetNamespace="http://schemas.microsoft.com/office/2006/metadata/properties" ma:root="true" ma:fieldsID="6cc12991626f35580e2addafc6c43e68" ns2:_="">
    <xsd:import namespace="e34675ea-799a-4567-b5a3-57c2b2e1d20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4675ea-799a-4567-b5a3-57c2b2e1d2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06B215-38E7-4719-BD22-45F7C22A22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4675ea-799a-4567-b5a3-57c2b2e1d2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780E5E-C6BB-4F4D-B1A4-16BE3F5B394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34675ea-799a-4567-b5a3-57c2b2e1d205"/>
    <ds:schemaRef ds:uri="http://www.w3.org/XML/1998/namespace"/>
    <ds:schemaRef ds:uri="http://purl.org/dc/dcmitype/"/>
  </ds:schemaRefs>
</ds:datastoreItem>
</file>

<file path=customXml/itemProps3.xml><?xml version="1.0" encoding="utf-8"?>
<ds:datastoreItem xmlns:ds="http://schemas.openxmlformats.org/officeDocument/2006/customXml" ds:itemID="{2EE3D90A-C0A0-4EF4-AC64-DB4A5185A2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1574</TotalTime>
  <Words>2162</Words>
  <Application>Microsoft Office PowerPoint</Application>
  <PresentationFormat>Widescreen</PresentationFormat>
  <Paragraphs>169</Paragraphs>
  <Slides>22</Slides>
  <Notes>17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Calibri</vt:lpstr>
      <vt:lpstr>Calibri Light</vt:lpstr>
      <vt:lpstr>Comic Sans MS</vt:lpstr>
      <vt:lpstr>Noto Sans Symbols</vt:lpstr>
      <vt:lpstr>Times New Roman</vt:lpstr>
      <vt:lpstr>Trebuchet MS</vt:lpstr>
      <vt:lpstr>Wingdings</vt:lpstr>
      <vt:lpstr>YouTube Noto</vt:lpstr>
      <vt:lpstr>Facet</vt:lpstr>
      <vt:lpstr>Reception Reading and Phonics Workshop </vt:lpstr>
      <vt:lpstr>PowerPoint Presentation</vt:lpstr>
      <vt:lpstr>At Knaphill Lower School….</vt:lpstr>
      <vt:lpstr>Reception Early Learning Goals   </vt:lpstr>
      <vt:lpstr>What does the Research tell us. </vt:lpstr>
      <vt:lpstr>PowerPoint Presentation</vt:lpstr>
      <vt:lpstr>PowerPoint Presentation</vt:lpstr>
      <vt:lpstr>PowerPoint Presentation</vt:lpstr>
      <vt:lpstr>PowerPoint Presentation</vt:lpstr>
      <vt:lpstr>PowerPoint Presentation</vt:lpstr>
      <vt:lpstr>Reading in Reception </vt:lpstr>
      <vt:lpstr>Reading Books</vt:lpstr>
      <vt:lpstr>What is fluency and why is it important? </vt:lpstr>
      <vt:lpstr>What is fluency and why is it important? </vt:lpstr>
      <vt:lpstr>Three ways you can help build fluency at home…</vt:lpstr>
      <vt:lpstr>Reading Comprehension</vt:lpstr>
      <vt:lpstr>PowerPoint Presentation</vt:lpstr>
      <vt:lpstr>PowerPoint Presentation</vt:lpstr>
      <vt:lpstr>Importance of Pronunciation</vt:lpstr>
      <vt:lpstr>PowerPoint Presentation</vt:lpstr>
      <vt:lpstr>Resources to support learning at home. </vt:lpstr>
      <vt:lpstr>Welcome the V.I.Rs  (The Very Important Readers)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Curriculum Evening</dc:title>
  <dc:creator>Vicky Harbridge</dc:creator>
  <cp:lastModifiedBy>Rebecca Everitt</cp:lastModifiedBy>
  <cp:revision>488</cp:revision>
  <cp:lastPrinted>2022-09-22T16:25:21Z</cp:lastPrinted>
  <dcterms:created xsi:type="dcterms:W3CDTF">2019-09-05T08:18:06Z</dcterms:created>
  <dcterms:modified xsi:type="dcterms:W3CDTF">2024-11-11T11:21:31Z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0x01010093ED8EE5FF10714986DB6849D875AE1E</vt:lpwstr>
  </property>
</Properties>
</file>